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364" r:id="rId3"/>
    <p:sldId id="365" r:id="rId4"/>
    <p:sldId id="366" r:id="rId5"/>
    <p:sldId id="367" r:id="rId6"/>
    <p:sldId id="368" r:id="rId7"/>
    <p:sldId id="369" r:id="rId8"/>
    <p:sldId id="370" r:id="rId9"/>
    <p:sldId id="257" r:id="rId10"/>
    <p:sldId id="258" r:id="rId11"/>
    <p:sldId id="259" r:id="rId12"/>
    <p:sldId id="260" r:id="rId13"/>
    <p:sldId id="261" r:id="rId14"/>
    <p:sldId id="262" r:id="rId15"/>
    <p:sldId id="263" r:id="rId16"/>
    <p:sldId id="264" r:id="rId17"/>
    <p:sldId id="265" r:id="rId18"/>
    <p:sldId id="266" r:id="rId19"/>
    <p:sldId id="267" r:id="rId20"/>
    <p:sldId id="371"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343" r:id="rId34"/>
    <p:sldId id="344" r:id="rId35"/>
    <p:sldId id="280" r:id="rId36"/>
    <p:sldId id="281" r:id="rId37"/>
    <p:sldId id="282" r:id="rId38"/>
    <p:sldId id="283" r:id="rId39"/>
    <p:sldId id="284" r:id="rId40"/>
    <p:sldId id="285" r:id="rId41"/>
    <p:sldId id="345" r:id="rId42"/>
    <p:sldId id="286" r:id="rId43"/>
    <p:sldId id="287" r:id="rId44"/>
    <p:sldId id="288" r:id="rId45"/>
    <p:sldId id="361" r:id="rId46"/>
    <p:sldId id="347" r:id="rId47"/>
    <p:sldId id="350" r:id="rId48"/>
    <p:sldId id="351" r:id="rId49"/>
    <p:sldId id="352" r:id="rId50"/>
    <p:sldId id="353" r:id="rId51"/>
    <p:sldId id="354" r:id="rId52"/>
    <p:sldId id="355" r:id="rId53"/>
    <p:sldId id="356" r:id="rId54"/>
    <p:sldId id="357" r:id="rId55"/>
    <p:sldId id="363" r:id="rId56"/>
    <p:sldId id="349" r:id="rId57"/>
    <p:sldId id="372"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58" r:id="rId74"/>
    <p:sldId id="373" r:id="rId75"/>
    <p:sldId id="374" r:id="rId76"/>
    <p:sldId id="375" r:id="rId77"/>
    <p:sldId id="315" r:id="rId78"/>
    <p:sldId id="331" r:id="rId79"/>
    <p:sldId id="318" r:id="rId80"/>
    <p:sldId id="332" r:id="rId81"/>
    <p:sldId id="319" r:id="rId82"/>
    <p:sldId id="333" r:id="rId83"/>
    <p:sldId id="320" r:id="rId84"/>
    <p:sldId id="334" r:id="rId85"/>
    <p:sldId id="321" r:id="rId86"/>
    <p:sldId id="335" r:id="rId87"/>
    <p:sldId id="322" r:id="rId88"/>
    <p:sldId id="336" r:id="rId89"/>
    <p:sldId id="323" r:id="rId90"/>
    <p:sldId id="337" r:id="rId91"/>
    <p:sldId id="324" r:id="rId92"/>
    <p:sldId id="338" r:id="rId93"/>
    <p:sldId id="325" r:id="rId94"/>
    <p:sldId id="339" r:id="rId95"/>
    <p:sldId id="326" r:id="rId96"/>
    <p:sldId id="340" r:id="rId97"/>
    <p:sldId id="327" r:id="rId98"/>
    <p:sldId id="341" r:id="rId99"/>
    <p:sldId id="328" r:id="rId100"/>
    <p:sldId id="342" r:id="rId101"/>
    <p:sldId id="32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37523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C96A4-7793-4056-9D66-F311883918B0}"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18982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1817850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65688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498923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1181193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601138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935380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84831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29122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271886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8C96A4-7793-4056-9D66-F311883918B0}"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3032302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8C96A4-7793-4056-9D66-F311883918B0}"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106108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181829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52227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EF8C96A4-7793-4056-9D66-F311883918B0}" type="datetimeFigureOut">
              <a:rPr lang="en-US" smtClean="0"/>
              <a:t>11/28/2021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212737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C96A4-7793-4056-9D66-F311883918B0}"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53AEA-E1AF-4351-90EB-582FBA80424C}" type="slidenum">
              <a:rPr lang="en-US" smtClean="0"/>
              <a:t>‹#›</a:t>
            </a:fld>
            <a:endParaRPr lang="en-US"/>
          </a:p>
        </p:txBody>
      </p:sp>
    </p:spTree>
    <p:extLst>
      <p:ext uri="{BB962C8B-B14F-4D97-AF65-F5344CB8AC3E}">
        <p14:creationId xmlns:p14="http://schemas.microsoft.com/office/powerpoint/2010/main" val="190183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F8C96A4-7793-4056-9D66-F311883918B0}" type="datetimeFigureOut">
              <a:rPr lang="en-US" smtClean="0"/>
              <a:t>11/28/2021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A53AEA-E1AF-4351-90EB-582FBA80424C}" type="slidenum">
              <a:rPr lang="en-US" smtClean="0"/>
              <a:t>‹#›</a:t>
            </a:fld>
            <a:endParaRPr lang="en-US"/>
          </a:p>
        </p:txBody>
      </p:sp>
    </p:spTree>
    <p:extLst>
      <p:ext uri="{BB962C8B-B14F-4D97-AF65-F5344CB8AC3E}">
        <p14:creationId xmlns:p14="http://schemas.microsoft.com/office/powerpoint/2010/main" val="98990950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109507" cy="3329581"/>
          </a:xfrm>
        </p:spPr>
        <p:style>
          <a:lnRef idx="1">
            <a:schemeClr val="accent4"/>
          </a:lnRef>
          <a:fillRef idx="2">
            <a:schemeClr val="accent4"/>
          </a:fillRef>
          <a:effectRef idx="1">
            <a:schemeClr val="accent4"/>
          </a:effectRef>
          <a:fontRef idx="minor">
            <a:schemeClr val="dk1"/>
          </a:fontRef>
        </p:style>
        <p:txBody>
          <a:bodyPr/>
          <a:lstStyle/>
          <a:p>
            <a:pPr algn="ctr"/>
            <a:r>
              <a:rPr lang="en-US" sz="6600" dirty="0" smtClean="0">
                <a:latin typeface="Bookman Old Style" panose="02050604050505020204" pitchFamily="18" charset="0"/>
              </a:rPr>
              <a:t/>
            </a:r>
            <a:br>
              <a:rPr lang="en-US" sz="6600" dirty="0" smtClean="0">
                <a:latin typeface="Bookman Old Style" panose="02050604050505020204" pitchFamily="18" charset="0"/>
              </a:rPr>
            </a:br>
            <a:r>
              <a:rPr lang="en-US" sz="6600" dirty="0" smtClean="0">
                <a:latin typeface="Bookman Old Style" panose="02050604050505020204" pitchFamily="18" charset="0"/>
              </a:rPr>
              <a:t>Customer Retention Case Study</a:t>
            </a:r>
            <a:br>
              <a:rPr lang="en-US" sz="6600" dirty="0" smtClean="0">
                <a:latin typeface="Bookman Old Style" panose="02050604050505020204" pitchFamily="18" charset="0"/>
              </a:rPr>
            </a:br>
            <a:endParaRPr lang="en-US" sz="6600" dirty="0">
              <a:latin typeface="Bookman Old Style" panose="02050604050505020204" pitchFamily="18" charset="0"/>
            </a:endParaRPr>
          </a:p>
        </p:txBody>
      </p:sp>
    </p:spTree>
    <p:extLst>
      <p:ext uri="{BB962C8B-B14F-4D97-AF65-F5344CB8AC3E}">
        <p14:creationId xmlns:p14="http://schemas.microsoft.com/office/powerpoint/2010/main" val="149429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455620"/>
            <a:ext cx="10058400" cy="164896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smtClean="0">
                <a:latin typeface="Bookman Old Style" panose="02050604050505020204" pitchFamily="18" charset="0"/>
              </a:rPr>
              <a:t>Observation:</a:t>
            </a:r>
          </a:p>
          <a:p>
            <a:r>
              <a:rPr lang="en-US" sz="1600" dirty="0" smtClean="0">
                <a:latin typeface="Bookman Old Style" panose="02050604050505020204" pitchFamily="18" charset="0"/>
              </a:rPr>
              <a:t>Need to target on those people who are in the age of “Less than 20” and “51 years and above” because they are not active in online store  </a:t>
            </a:r>
          </a:p>
        </p:txBody>
      </p:sp>
      <p:pic>
        <p:nvPicPr>
          <p:cNvPr id="4" name="Picture 3"/>
          <p:cNvPicPr>
            <a:picLocks noChangeAspect="1"/>
          </p:cNvPicPr>
          <p:nvPr/>
        </p:nvPicPr>
        <p:blipFill>
          <a:blip r:embed="rId2"/>
          <a:stretch>
            <a:fillRect/>
          </a:stretch>
        </p:blipFill>
        <p:spPr>
          <a:xfrm>
            <a:off x="521863" y="450663"/>
            <a:ext cx="5055624" cy="3662516"/>
          </a:xfrm>
          <a:prstGeom prst="rect">
            <a:avLst/>
          </a:prstGeom>
        </p:spPr>
      </p:pic>
      <p:pic>
        <p:nvPicPr>
          <p:cNvPr id="8" name="Picture 7"/>
          <p:cNvPicPr>
            <a:picLocks noChangeAspect="1"/>
          </p:cNvPicPr>
          <p:nvPr/>
        </p:nvPicPr>
        <p:blipFill>
          <a:blip r:embed="rId3"/>
          <a:stretch>
            <a:fillRect/>
          </a:stretch>
        </p:blipFill>
        <p:spPr>
          <a:xfrm>
            <a:off x="5744913" y="450664"/>
            <a:ext cx="5819150" cy="3662516"/>
          </a:xfrm>
          <a:prstGeom prst="rect">
            <a:avLst/>
          </a:prstGeom>
        </p:spPr>
      </p:pic>
    </p:spTree>
    <p:extLst>
      <p:ext uri="{BB962C8B-B14F-4D97-AF65-F5344CB8AC3E}">
        <p14:creationId xmlns:p14="http://schemas.microsoft.com/office/powerpoint/2010/main" val="41499036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469746" y="278506"/>
            <a:ext cx="4423222" cy="5091985"/>
          </a:xfrm>
          <a:prstGeom prst="rect">
            <a:avLst/>
          </a:prstGeom>
        </p:spPr>
      </p:pic>
      <p:pic>
        <p:nvPicPr>
          <p:cNvPr id="4" name="Picture 3"/>
          <p:cNvPicPr>
            <a:picLocks noChangeAspect="1"/>
          </p:cNvPicPr>
          <p:nvPr/>
        </p:nvPicPr>
        <p:blipFill>
          <a:blip r:embed="rId3"/>
          <a:stretch>
            <a:fillRect/>
          </a:stretch>
        </p:blipFill>
        <p:spPr>
          <a:xfrm>
            <a:off x="373487" y="278506"/>
            <a:ext cx="6928834" cy="5091985"/>
          </a:xfrm>
          <a:prstGeom prst="rect">
            <a:avLst/>
          </a:prstGeom>
        </p:spPr>
      </p:pic>
    </p:spTree>
    <p:extLst>
      <p:ext uri="{BB962C8B-B14F-4D97-AF65-F5344CB8AC3E}">
        <p14:creationId xmlns:p14="http://schemas.microsoft.com/office/powerpoint/2010/main" val="775331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443988" y="278506"/>
            <a:ext cx="4448979" cy="5091985"/>
          </a:xfrm>
          <a:prstGeom prst="rect">
            <a:avLst/>
          </a:prstGeom>
        </p:spPr>
      </p:pic>
      <p:pic>
        <p:nvPicPr>
          <p:cNvPr id="4" name="Picture 3"/>
          <p:cNvPicPr>
            <a:picLocks noChangeAspect="1"/>
          </p:cNvPicPr>
          <p:nvPr/>
        </p:nvPicPr>
        <p:blipFill>
          <a:blip r:embed="rId3"/>
          <a:stretch>
            <a:fillRect/>
          </a:stretch>
        </p:blipFill>
        <p:spPr>
          <a:xfrm>
            <a:off x="222776" y="278505"/>
            <a:ext cx="6976514" cy="5091985"/>
          </a:xfrm>
          <a:prstGeom prst="rect">
            <a:avLst/>
          </a:prstGeom>
        </p:spPr>
      </p:pic>
    </p:spTree>
    <p:extLst>
      <p:ext uri="{BB962C8B-B14F-4D97-AF65-F5344CB8AC3E}">
        <p14:creationId xmlns:p14="http://schemas.microsoft.com/office/powerpoint/2010/main" val="200973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455620"/>
            <a:ext cx="10058400" cy="164896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smtClean="0">
                <a:latin typeface="Bookman Old Style" panose="02050604050505020204" pitchFamily="18" charset="0"/>
              </a:rPr>
              <a:t>Observation: </a:t>
            </a:r>
          </a:p>
          <a:p>
            <a:r>
              <a:rPr lang="en-US" sz="1600" dirty="0" smtClean="0">
                <a:latin typeface="Bookman Old Style" panose="02050604050505020204" pitchFamily="18" charset="0"/>
              </a:rPr>
              <a:t>Few cities named as </a:t>
            </a:r>
            <a:r>
              <a:rPr lang="en-US" sz="1600" dirty="0" err="1" smtClean="0">
                <a:latin typeface="Bookman Old Style" panose="02050604050505020204" pitchFamily="18" charset="0"/>
              </a:rPr>
              <a:t>Solan</a:t>
            </a:r>
            <a:r>
              <a:rPr lang="en-US" sz="1600" dirty="0" smtClean="0">
                <a:latin typeface="Bookman Old Style" panose="02050604050505020204" pitchFamily="18" charset="0"/>
              </a:rPr>
              <a:t>, Moradabad, </a:t>
            </a:r>
            <a:r>
              <a:rPr lang="en-US" sz="1600" dirty="0" err="1" smtClean="0">
                <a:latin typeface="Bookman Old Style" panose="02050604050505020204" pitchFamily="18" charset="0"/>
              </a:rPr>
              <a:t>merrut</a:t>
            </a:r>
            <a:r>
              <a:rPr lang="en-US" sz="1600" dirty="0" smtClean="0">
                <a:latin typeface="Bookman Old Style" panose="02050604050505020204" pitchFamily="18" charset="0"/>
              </a:rPr>
              <a:t>, </a:t>
            </a:r>
            <a:r>
              <a:rPr lang="en-US" sz="1600" dirty="0" err="1" smtClean="0">
                <a:latin typeface="Bookman Old Style" panose="02050604050505020204" pitchFamily="18" charset="0"/>
              </a:rPr>
              <a:t>gurgoan</a:t>
            </a:r>
            <a:r>
              <a:rPr lang="en-US" sz="1600" dirty="0" smtClean="0">
                <a:latin typeface="Bookman Old Style" panose="02050604050505020204" pitchFamily="18" charset="0"/>
              </a:rPr>
              <a:t>, Ghaziabad, and </a:t>
            </a:r>
            <a:r>
              <a:rPr lang="en-US" sz="1600" dirty="0" err="1" smtClean="0">
                <a:latin typeface="Bookman Old Style" panose="02050604050505020204" pitchFamily="18" charset="0"/>
              </a:rPr>
              <a:t>Bulandshahr</a:t>
            </a:r>
            <a:r>
              <a:rPr lang="en-US" sz="1600" dirty="0" smtClean="0">
                <a:latin typeface="Bookman Old Style" panose="02050604050505020204" pitchFamily="18" charset="0"/>
              </a:rPr>
              <a:t>, these city peoples are not actively using online store.</a:t>
            </a:r>
          </a:p>
          <a:p>
            <a:pPr marL="0" indent="0">
              <a:buNone/>
            </a:pPr>
            <a:r>
              <a:rPr lang="en-US" sz="1600" dirty="0" smtClean="0">
                <a:latin typeface="Bookman Old Style" panose="02050604050505020204" pitchFamily="18" charset="0"/>
              </a:rPr>
              <a:t>Need to perform marketing tricks to these cities to increase customer</a:t>
            </a:r>
            <a:endParaRPr lang="en-US" sz="1600" dirty="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360609" y="450665"/>
            <a:ext cx="5035640" cy="4004955"/>
          </a:xfrm>
          <a:prstGeom prst="rect">
            <a:avLst/>
          </a:prstGeom>
        </p:spPr>
      </p:pic>
      <p:pic>
        <p:nvPicPr>
          <p:cNvPr id="7" name="Picture 6"/>
          <p:cNvPicPr>
            <a:picLocks noChangeAspect="1"/>
          </p:cNvPicPr>
          <p:nvPr/>
        </p:nvPicPr>
        <p:blipFill>
          <a:blip r:embed="rId3"/>
          <a:stretch>
            <a:fillRect/>
          </a:stretch>
        </p:blipFill>
        <p:spPr>
          <a:xfrm>
            <a:off x="5605867" y="450665"/>
            <a:ext cx="6191182" cy="4004955"/>
          </a:xfrm>
          <a:prstGeom prst="rect">
            <a:avLst/>
          </a:prstGeom>
        </p:spPr>
      </p:pic>
    </p:spTree>
    <p:extLst>
      <p:ext uri="{BB962C8B-B14F-4D97-AF65-F5344CB8AC3E}">
        <p14:creationId xmlns:p14="http://schemas.microsoft.com/office/powerpoint/2010/main" val="1744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881093"/>
            <a:ext cx="10058400" cy="122349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Ø"/>
            </a:pPr>
            <a:r>
              <a:rPr lang="en-US" sz="1600" dirty="0" smtClean="0">
                <a:latin typeface="Bookman Old Style" panose="02050604050505020204" pitchFamily="18" charset="0"/>
              </a:rPr>
              <a:t>By this visualization we can conclude that majority of people are using Window/Window mobile </a:t>
            </a:r>
          </a:p>
          <a:p>
            <a:pPr lvl="1">
              <a:buFont typeface="Wingdings" panose="05000000000000000000" pitchFamily="2" charset="2"/>
              <a:buChar char="Ø"/>
            </a:pPr>
            <a:r>
              <a:rPr lang="en-US" sz="1600" dirty="0" smtClean="0">
                <a:latin typeface="Bookman Old Style" panose="02050604050505020204" pitchFamily="18" charset="0"/>
              </a:rPr>
              <a:t>Only 23.0 % people are using IOS/Mac by which we can say, IOS/MAC is less active in market</a:t>
            </a:r>
          </a:p>
          <a:p>
            <a:endParaRPr lang="en-US" sz="1600" dirty="0">
              <a:latin typeface="Bookman Old Style" panose="02050604050505020204" pitchFamily="18" charset="0"/>
            </a:endParaRPr>
          </a:p>
        </p:txBody>
      </p:sp>
      <p:pic>
        <p:nvPicPr>
          <p:cNvPr id="8" name="Picture 7"/>
          <p:cNvPicPr>
            <a:picLocks noChangeAspect="1"/>
          </p:cNvPicPr>
          <p:nvPr/>
        </p:nvPicPr>
        <p:blipFill>
          <a:blip r:embed="rId2"/>
          <a:stretch>
            <a:fillRect/>
          </a:stretch>
        </p:blipFill>
        <p:spPr>
          <a:xfrm>
            <a:off x="412124" y="450665"/>
            <a:ext cx="6040191" cy="4250124"/>
          </a:xfrm>
          <a:prstGeom prst="rect">
            <a:avLst/>
          </a:prstGeom>
        </p:spPr>
      </p:pic>
      <p:pic>
        <p:nvPicPr>
          <p:cNvPr id="10" name="Picture 9"/>
          <p:cNvPicPr>
            <a:picLocks noChangeAspect="1"/>
          </p:cNvPicPr>
          <p:nvPr/>
        </p:nvPicPr>
        <p:blipFill>
          <a:blip r:embed="rId3"/>
          <a:stretch>
            <a:fillRect/>
          </a:stretch>
        </p:blipFill>
        <p:spPr>
          <a:xfrm>
            <a:off x="6632620" y="450665"/>
            <a:ext cx="5202594" cy="4250124"/>
          </a:xfrm>
          <a:prstGeom prst="rect">
            <a:avLst/>
          </a:prstGeom>
        </p:spPr>
      </p:pic>
    </p:spTree>
    <p:extLst>
      <p:ext uri="{BB962C8B-B14F-4D97-AF65-F5344CB8AC3E}">
        <p14:creationId xmlns:p14="http://schemas.microsoft.com/office/powerpoint/2010/main" val="3438920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455620"/>
            <a:ext cx="10058400" cy="164896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457200" indent="-457200">
              <a:buAutoNum type="arabicPeriod"/>
            </a:pPr>
            <a:r>
              <a:rPr lang="en-US" sz="1600" dirty="0" smtClean="0">
                <a:latin typeface="Bookman Old Style" panose="02050604050505020204" pitchFamily="18" charset="0"/>
              </a:rPr>
              <a:t>Majority of people are using Google Chrome, mean Chrome is in high trend because of its performance. </a:t>
            </a:r>
          </a:p>
          <a:p>
            <a:pPr marL="457200" indent="-457200">
              <a:buAutoNum type="arabicPeriod"/>
            </a:pPr>
            <a:r>
              <a:rPr lang="en-US" sz="1600" dirty="0" smtClean="0">
                <a:latin typeface="Bookman Old Style" panose="02050604050505020204" pitchFamily="18" charset="0"/>
              </a:rPr>
              <a:t>As </a:t>
            </a:r>
            <a:r>
              <a:rPr lang="en-US" sz="1600" dirty="0" err="1" smtClean="0">
                <a:latin typeface="Bookman Old Style" panose="02050604050505020204" pitchFamily="18" charset="0"/>
              </a:rPr>
              <a:t>Mozila</a:t>
            </a:r>
            <a:r>
              <a:rPr lang="en-US" sz="1600" dirty="0" smtClean="0">
                <a:latin typeface="Bookman Old Style" panose="02050604050505020204" pitchFamily="18" charset="0"/>
              </a:rPr>
              <a:t> Firefox user are very less, which mean it is about too demolish if its owner will not increase its performance.  </a:t>
            </a:r>
          </a:p>
          <a:p>
            <a:pPr marL="0" indent="0">
              <a:buNone/>
            </a:pPr>
            <a:endParaRPr lang="en-US" sz="1600" dirty="0" smtClean="0">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370066" y="320764"/>
            <a:ext cx="5811793" cy="4134856"/>
          </a:xfrm>
          <a:prstGeom prst="rect">
            <a:avLst/>
          </a:prstGeom>
        </p:spPr>
      </p:pic>
      <p:pic>
        <p:nvPicPr>
          <p:cNvPr id="8" name="Picture 7"/>
          <p:cNvPicPr>
            <a:picLocks noChangeAspect="1"/>
          </p:cNvPicPr>
          <p:nvPr/>
        </p:nvPicPr>
        <p:blipFill>
          <a:blip r:embed="rId3"/>
          <a:stretch>
            <a:fillRect/>
          </a:stretch>
        </p:blipFill>
        <p:spPr>
          <a:xfrm>
            <a:off x="6301323" y="320764"/>
            <a:ext cx="5379815" cy="4134856"/>
          </a:xfrm>
          <a:prstGeom prst="rect">
            <a:avLst/>
          </a:prstGeom>
        </p:spPr>
      </p:pic>
    </p:spTree>
    <p:extLst>
      <p:ext uri="{BB962C8B-B14F-4D97-AF65-F5344CB8AC3E}">
        <p14:creationId xmlns:p14="http://schemas.microsoft.com/office/powerpoint/2010/main" val="191004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275786"/>
            <a:ext cx="10058400" cy="182879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457200" indent="-457200">
              <a:buAutoNum type="arabicPeriod"/>
            </a:pPr>
            <a:r>
              <a:rPr lang="en-US" sz="1600" dirty="0" smtClean="0">
                <a:latin typeface="Bookman Old Style" panose="02050604050505020204" pitchFamily="18" charset="0"/>
              </a:rPr>
              <a:t>As per observation “Search Engine” is the only way of market which can give use high result, because maximum users are coming online shop through Search engine </a:t>
            </a:r>
            <a:r>
              <a:rPr lang="en-US" sz="1600" dirty="0" err="1" smtClean="0">
                <a:latin typeface="Bookman Old Style" panose="02050604050505020204" pitchFamily="18" charset="0"/>
              </a:rPr>
              <a:t>wayts</a:t>
            </a:r>
            <a:r>
              <a:rPr lang="en-US" sz="1600" dirty="0" smtClean="0">
                <a:latin typeface="Bookman Old Style" panose="02050604050505020204" pitchFamily="18" charset="0"/>
              </a:rPr>
              <a:t> performance.  </a:t>
            </a:r>
          </a:p>
          <a:p>
            <a:pPr marL="457200" indent="-457200">
              <a:buAutoNum type="arabicPeriod"/>
            </a:pPr>
            <a:r>
              <a:rPr lang="en-US" sz="1600" dirty="0" smtClean="0">
                <a:latin typeface="Bookman Old Style" panose="02050604050505020204" pitchFamily="18" charset="0"/>
              </a:rPr>
              <a:t>Content marketing and Display adverts are also contributing to increase customer in almost equal percentage </a:t>
            </a:r>
          </a:p>
          <a:p>
            <a:pPr marL="0" indent="0">
              <a:buNone/>
            </a:pPr>
            <a:endParaRPr lang="en-US" sz="1600" dirty="0" smtClean="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364163" y="320765"/>
            <a:ext cx="5830575" cy="3955021"/>
          </a:xfrm>
          <a:prstGeom prst="rect">
            <a:avLst/>
          </a:prstGeom>
        </p:spPr>
      </p:pic>
      <p:pic>
        <p:nvPicPr>
          <p:cNvPr id="7" name="Picture 6"/>
          <p:cNvPicPr>
            <a:picLocks noChangeAspect="1"/>
          </p:cNvPicPr>
          <p:nvPr/>
        </p:nvPicPr>
        <p:blipFill>
          <a:blip r:embed="rId3"/>
          <a:stretch>
            <a:fillRect/>
          </a:stretch>
        </p:blipFill>
        <p:spPr>
          <a:xfrm>
            <a:off x="6359720" y="320765"/>
            <a:ext cx="5534619" cy="3955021"/>
          </a:xfrm>
          <a:prstGeom prst="rect">
            <a:avLst/>
          </a:prstGeom>
        </p:spPr>
      </p:pic>
    </p:spTree>
    <p:extLst>
      <p:ext uri="{BB962C8B-B14F-4D97-AF65-F5344CB8AC3E}">
        <p14:creationId xmlns:p14="http://schemas.microsoft.com/office/powerpoint/2010/main" val="194735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597758"/>
            <a:ext cx="10058400" cy="150682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457200" indent="-457200">
              <a:buAutoNum type="arabicPeriod"/>
            </a:pPr>
            <a:r>
              <a:rPr lang="en-US" sz="1600" dirty="0" smtClean="0">
                <a:latin typeface="Bookman Old Style" panose="02050604050505020204" pitchFamily="18" charset="0"/>
              </a:rPr>
              <a:t>After visiting first time, main source to reach website is search engine, via application and Direct URL, therefore we can say we should focus on these way of marketing to growth online store</a:t>
            </a:r>
          </a:p>
        </p:txBody>
      </p:sp>
      <p:pic>
        <p:nvPicPr>
          <p:cNvPr id="4" name="Picture 3"/>
          <p:cNvPicPr>
            <a:picLocks noChangeAspect="1"/>
          </p:cNvPicPr>
          <p:nvPr/>
        </p:nvPicPr>
        <p:blipFill>
          <a:blip r:embed="rId2"/>
          <a:stretch>
            <a:fillRect/>
          </a:stretch>
        </p:blipFill>
        <p:spPr>
          <a:xfrm>
            <a:off x="364163" y="305937"/>
            <a:ext cx="5572998" cy="4085759"/>
          </a:xfrm>
          <a:prstGeom prst="rect">
            <a:avLst/>
          </a:prstGeom>
        </p:spPr>
      </p:pic>
      <p:pic>
        <p:nvPicPr>
          <p:cNvPr id="8" name="Picture 7"/>
          <p:cNvPicPr>
            <a:picLocks noChangeAspect="1"/>
          </p:cNvPicPr>
          <p:nvPr/>
        </p:nvPicPr>
        <p:blipFill>
          <a:blip r:embed="rId3"/>
          <a:stretch>
            <a:fillRect/>
          </a:stretch>
        </p:blipFill>
        <p:spPr>
          <a:xfrm>
            <a:off x="6129251" y="305937"/>
            <a:ext cx="5642039" cy="4085759"/>
          </a:xfrm>
          <a:prstGeom prst="rect">
            <a:avLst/>
          </a:prstGeom>
        </p:spPr>
      </p:pic>
    </p:spTree>
    <p:extLst>
      <p:ext uri="{BB962C8B-B14F-4D97-AF65-F5344CB8AC3E}">
        <p14:creationId xmlns:p14="http://schemas.microsoft.com/office/powerpoint/2010/main" val="86177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687910"/>
            <a:ext cx="10058400" cy="141667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0" indent="0">
              <a:buNone/>
            </a:pPr>
            <a:r>
              <a:rPr lang="en-US" sz="1600" dirty="0" smtClean="0">
                <a:latin typeface="Bookman Old Style" panose="02050604050505020204" pitchFamily="18" charset="0"/>
              </a:rPr>
              <a:t>Majority of People are using Credit/Debit card method to make payment, which tell us that many people are still are not enough familiar with other mode of payment</a:t>
            </a:r>
          </a:p>
        </p:txBody>
      </p:sp>
      <p:pic>
        <p:nvPicPr>
          <p:cNvPr id="3" name="Picture 2"/>
          <p:cNvPicPr>
            <a:picLocks noChangeAspect="1"/>
          </p:cNvPicPr>
          <p:nvPr/>
        </p:nvPicPr>
        <p:blipFill>
          <a:blip r:embed="rId2"/>
          <a:stretch>
            <a:fillRect/>
          </a:stretch>
        </p:blipFill>
        <p:spPr>
          <a:xfrm>
            <a:off x="294028" y="305937"/>
            <a:ext cx="5681769" cy="4085759"/>
          </a:xfrm>
          <a:prstGeom prst="rect">
            <a:avLst/>
          </a:prstGeom>
        </p:spPr>
      </p:pic>
      <p:pic>
        <p:nvPicPr>
          <p:cNvPr id="7" name="Picture 6"/>
          <p:cNvPicPr>
            <a:picLocks noChangeAspect="1"/>
          </p:cNvPicPr>
          <p:nvPr/>
        </p:nvPicPr>
        <p:blipFill>
          <a:blip r:embed="rId3"/>
          <a:stretch>
            <a:fillRect/>
          </a:stretch>
        </p:blipFill>
        <p:spPr>
          <a:xfrm>
            <a:off x="6129250" y="305937"/>
            <a:ext cx="5577645" cy="4071305"/>
          </a:xfrm>
          <a:prstGeom prst="rect">
            <a:avLst/>
          </a:prstGeom>
        </p:spPr>
      </p:pic>
    </p:spTree>
    <p:extLst>
      <p:ext uri="{BB962C8B-B14F-4D97-AF65-F5344CB8AC3E}">
        <p14:creationId xmlns:p14="http://schemas.microsoft.com/office/powerpoint/2010/main" val="38102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6129251" y="3979572"/>
            <a:ext cx="5848101" cy="212501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0" indent="0">
              <a:buNone/>
            </a:pPr>
            <a:r>
              <a:rPr lang="en-US" sz="1600" dirty="0" smtClean="0">
                <a:latin typeface="Bookman Old Style" panose="02050604050505020204" pitchFamily="18" charset="0"/>
              </a:rPr>
              <a:t>1. Major of people are doing this thing only sometimes, which can be done by mistake or by some other reason </a:t>
            </a:r>
          </a:p>
          <a:p>
            <a:pPr marL="0" indent="0">
              <a:buNone/>
            </a:pPr>
            <a:r>
              <a:rPr lang="en-US" sz="1600" dirty="0" smtClean="0">
                <a:latin typeface="Bookman Old Style" panose="02050604050505020204" pitchFamily="18" charset="0"/>
              </a:rPr>
              <a:t>2. We need to look on 5.6 (Very Frequently) and 13 % (Frequently) this might be because of some problem, we should think toward to fix it.</a:t>
            </a:r>
          </a:p>
        </p:txBody>
      </p:sp>
      <p:pic>
        <p:nvPicPr>
          <p:cNvPr id="4" name="Picture 3"/>
          <p:cNvPicPr>
            <a:picLocks noChangeAspect="1"/>
          </p:cNvPicPr>
          <p:nvPr/>
        </p:nvPicPr>
        <p:blipFill>
          <a:blip r:embed="rId2"/>
          <a:stretch>
            <a:fillRect/>
          </a:stretch>
        </p:blipFill>
        <p:spPr>
          <a:xfrm>
            <a:off x="0" y="103029"/>
            <a:ext cx="5981700" cy="6001557"/>
          </a:xfrm>
          <a:prstGeom prst="rect">
            <a:avLst/>
          </a:prstGeom>
        </p:spPr>
      </p:pic>
      <p:pic>
        <p:nvPicPr>
          <p:cNvPr id="8" name="Picture 7"/>
          <p:cNvPicPr>
            <a:picLocks noChangeAspect="1"/>
          </p:cNvPicPr>
          <p:nvPr/>
        </p:nvPicPr>
        <p:blipFill>
          <a:blip r:embed="rId3"/>
          <a:stretch>
            <a:fillRect/>
          </a:stretch>
        </p:blipFill>
        <p:spPr>
          <a:xfrm>
            <a:off x="6129251" y="103029"/>
            <a:ext cx="5616281" cy="3631844"/>
          </a:xfrm>
          <a:prstGeom prst="rect">
            <a:avLst/>
          </a:prstGeom>
        </p:spPr>
      </p:pic>
    </p:spTree>
    <p:extLst>
      <p:ext uri="{BB962C8B-B14F-4D97-AF65-F5344CB8AC3E}">
        <p14:creationId xmlns:p14="http://schemas.microsoft.com/office/powerpoint/2010/main" val="89487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6129251" y="3709114"/>
            <a:ext cx="5848101" cy="239547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457200" indent="-457200">
              <a:buAutoNum type="arabicPeriod"/>
            </a:pPr>
            <a:r>
              <a:rPr lang="en-US" sz="1600" dirty="0" smtClean="0">
                <a:latin typeface="Bookman Old Style" panose="02050604050505020204" pitchFamily="18" charset="0"/>
              </a:rPr>
              <a:t>Maximum people are abandon the bag because they are getting better alternative offer. </a:t>
            </a:r>
          </a:p>
          <a:p>
            <a:pPr marL="457200" indent="-457200">
              <a:buAutoNum type="arabicPeriod"/>
            </a:pPr>
            <a:r>
              <a:rPr lang="en-US" sz="1600" dirty="0" smtClean="0">
                <a:latin typeface="Bookman Old Style" panose="02050604050505020204" pitchFamily="18" charset="0"/>
              </a:rPr>
              <a:t>5.2 % are those people are abandoning the bag because they are not getting proffered mode of payment</a:t>
            </a:r>
          </a:p>
        </p:txBody>
      </p:sp>
      <p:pic>
        <p:nvPicPr>
          <p:cNvPr id="3" name="Picture 2"/>
          <p:cNvPicPr>
            <a:picLocks noChangeAspect="1"/>
          </p:cNvPicPr>
          <p:nvPr/>
        </p:nvPicPr>
        <p:blipFill>
          <a:blip r:embed="rId2"/>
          <a:stretch>
            <a:fillRect/>
          </a:stretch>
        </p:blipFill>
        <p:spPr>
          <a:xfrm>
            <a:off x="6129252" y="166000"/>
            <a:ext cx="5696864" cy="3543114"/>
          </a:xfrm>
          <a:prstGeom prst="rect">
            <a:avLst/>
          </a:prstGeom>
        </p:spPr>
      </p:pic>
      <p:pic>
        <p:nvPicPr>
          <p:cNvPr id="7" name="Picture 6"/>
          <p:cNvPicPr>
            <a:picLocks noChangeAspect="1"/>
          </p:cNvPicPr>
          <p:nvPr/>
        </p:nvPicPr>
        <p:blipFill>
          <a:blip r:embed="rId3"/>
          <a:stretch>
            <a:fillRect/>
          </a:stretch>
        </p:blipFill>
        <p:spPr>
          <a:xfrm>
            <a:off x="197141" y="166000"/>
            <a:ext cx="5574812" cy="5938586"/>
          </a:xfrm>
          <a:prstGeom prst="rect">
            <a:avLst/>
          </a:prstGeom>
        </p:spPr>
      </p:pic>
    </p:spTree>
    <p:extLst>
      <p:ext uri="{BB962C8B-B14F-4D97-AF65-F5344CB8AC3E}">
        <p14:creationId xmlns:p14="http://schemas.microsoft.com/office/powerpoint/2010/main" val="115404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00051" y="4572000"/>
            <a:ext cx="10058400" cy="15325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0" indent="0">
              <a:buNone/>
            </a:pPr>
            <a:r>
              <a:rPr lang="en-US" sz="1600" dirty="0" smtClean="0">
                <a:latin typeface="Bookman Old Style" panose="02050604050505020204" pitchFamily="18" charset="0"/>
              </a:rPr>
              <a:t>As we know for every business customer satisfaction is on priority, and in this visualization we can see only 14.1% customer are indifferent (not satisfied).</a:t>
            </a:r>
          </a:p>
          <a:p>
            <a:pPr marL="0" indent="0">
              <a:buNone/>
            </a:pPr>
            <a:r>
              <a:rPr lang="en-US" sz="1600" dirty="0" smtClean="0">
                <a:latin typeface="Bookman Old Style" panose="02050604050505020204" pitchFamily="18" charset="0"/>
              </a:rPr>
              <a:t>Majority is favoring this online store.</a:t>
            </a:r>
          </a:p>
        </p:txBody>
      </p:sp>
      <p:pic>
        <p:nvPicPr>
          <p:cNvPr id="4" name="Picture 3"/>
          <p:cNvPicPr>
            <a:picLocks noChangeAspect="1"/>
          </p:cNvPicPr>
          <p:nvPr/>
        </p:nvPicPr>
        <p:blipFill>
          <a:blip r:embed="rId2"/>
          <a:stretch>
            <a:fillRect/>
          </a:stretch>
        </p:blipFill>
        <p:spPr>
          <a:xfrm>
            <a:off x="337400" y="305937"/>
            <a:ext cx="5651276" cy="4131610"/>
          </a:xfrm>
          <a:prstGeom prst="rect">
            <a:avLst/>
          </a:prstGeom>
        </p:spPr>
      </p:pic>
      <p:pic>
        <p:nvPicPr>
          <p:cNvPr id="8" name="Picture 7"/>
          <p:cNvPicPr>
            <a:picLocks noChangeAspect="1"/>
          </p:cNvPicPr>
          <p:nvPr/>
        </p:nvPicPr>
        <p:blipFill>
          <a:blip r:embed="rId3"/>
          <a:stretch>
            <a:fillRect/>
          </a:stretch>
        </p:blipFill>
        <p:spPr>
          <a:xfrm>
            <a:off x="6220496" y="305937"/>
            <a:ext cx="5602310" cy="4131610"/>
          </a:xfrm>
          <a:prstGeom prst="rect">
            <a:avLst/>
          </a:prstGeom>
        </p:spPr>
      </p:pic>
    </p:spTree>
    <p:extLst>
      <p:ext uri="{BB962C8B-B14F-4D97-AF65-F5344CB8AC3E}">
        <p14:creationId xmlns:p14="http://schemas.microsoft.com/office/powerpoint/2010/main" val="107759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1112" y="1247775"/>
            <a:ext cx="9629775" cy="4362450"/>
          </a:xfrm>
          <a:prstGeom prst="rect">
            <a:avLst/>
          </a:prstGeom>
        </p:spPr>
      </p:pic>
    </p:spTree>
    <p:extLst>
      <p:ext uri="{BB962C8B-B14F-4D97-AF65-F5344CB8AC3E}">
        <p14:creationId xmlns:p14="http://schemas.microsoft.com/office/powerpoint/2010/main" val="3263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812" y="1090612"/>
            <a:ext cx="9858375" cy="4676775"/>
          </a:xfrm>
          <a:prstGeom prst="rect">
            <a:avLst/>
          </a:prstGeom>
        </p:spPr>
      </p:pic>
    </p:spTree>
    <p:extLst>
      <p:ext uri="{BB962C8B-B14F-4D97-AF65-F5344CB8AC3E}">
        <p14:creationId xmlns:p14="http://schemas.microsoft.com/office/powerpoint/2010/main" val="28891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109137" y="850006"/>
            <a:ext cx="4533364" cy="525458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 :</a:t>
            </a:r>
          </a:p>
          <a:p>
            <a:pPr marL="457200" indent="-457200">
              <a:buAutoNum type="arabicPeriod"/>
            </a:pPr>
            <a:r>
              <a:rPr lang="en-US" sz="1600" dirty="0" smtClean="0">
                <a:latin typeface="Bookman Old Style" panose="02050604050505020204" pitchFamily="18" charset="0"/>
              </a:rPr>
              <a:t>In the region of Gr. Noida and Bangalore,  male are not taking participation in online store whereas in the region of Delhi and Noida Female are taking less participation in the online store.</a:t>
            </a:r>
            <a:r>
              <a:rPr lang="en-US" sz="1600" dirty="0">
                <a:latin typeface="Bookman Old Style" panose="02050604050505020204" pitchFamily="18" charset="0"/>
              </a:rPr>
              <a:t> </a:t>
            </a:r>
            <a:r>
              <a:rPr lang="en-US" sz="1600" dirty="0" smtClean="0">
                <a:latin typeface="Bookman Old Style" panose="02050604050505020204" pitchFamily="18" charset="0"/>
              </a:rPr>
              <a:t>We can work on cover this difference, this might be because of some item listed on the site.</a:t>
            </a:r>
          </a:p>
          <a:p>
            <a:pPr marL="457200" indent="-457200">
              <a:buAutoNum type="arabicPeriod"/>
            </a:pPr>
            <a:r>
              <a:rPr lang="en-US" sz="1600" dirty="0" smtClean="0">
                <a:latin typeface="Bookman Old Style" panose="02050604050505020204" pitchFamily="18" charset="0"/>
              </a:rPr>
              <a:t>No feedback came from the </a:t>
            </a:r>
            <a:r>
              <a:rPr lang="en-US" sz="1600" dirty="0" err="1" smtClean="0">
                <a:latin typeface="Bookman Old Style" panose="02050604050505020204" pitchFamily="18" charset="0"/>
              </a:rPr>
              <a:t>solan</a:t>
            </a:r>
            <a:r>
              <a:rPr lang="en-US" sz="1600" dirty="0" smtClean="0">
                <a:latin typeface="Bookman Old Style" panose="02050604050505020204" pitchFamily="18" charset="0"/>
              </a:rPr>
              <a:t> and </a:t>
            </a:r>
            <a:r>
              <a:rPr lang="en-US" sz="1600" dirty="0" err="1" smtClean="0">
                <a:latin typeface="Bookman Old Style" panose="02050604050505020204" pitchFamily="18" charset="0"/>
              </a:rPr>
              <a:t>meerut</a:t>
            </a:r>
            <a:r>
              <a:rPr lang="en-US" sz="1600" dirty="0" smtClean="0">
                <a:latin typeface="Bookman Old Style" panose="02050604050505020204" pitchFamily="18" charset="0"/>
              </a:rPr>
              <a:t> city this is might be because of some item listed on the site.</a:t>
            </a:r>
          </a:p>
          <a:p>
            <a:pPr marL="457200" indent="-457200">
              <a:buAutoNum type="arabicPeriod"/>
            </a:pPr>
            <a:r>
              <a:rPr lang="en-US" sz="1600" dirty="0" smtClean="0">
                <a:latin typeface="Bookman Old Style" panose="02050604050505020204" pitchFamily="18" charset="0"/>
              </a:rPr>
              <a:t>Need to list more item on the site for male customer according to city as mentioned </a:t>
            </a:r>
          </a:p>
        </p:txBody>
      </p:sp>
      <p:pic>
        <p:nvPicPr>
          <p:cNvPr id="3" name="Picture 2"/>
          <p:cNvPicPr>
            <a:picLocks noChangeAspect="1"/>
          </p:cNvPicPr>
          <p:nvPr/>
        </p:nvPicPr>
        <p:blipFill>
          <a:blip r:embed="rId2"/>
          <a:stretch>
            <a:fillRect/>
          </a:stretch>
        </p:blipFill>
        <p:spPr>
          <a:xfrm>
            <a:off x="515826" y="256234"/>
            <a:ext cx="6374371" cy="5590773"/>
          </a:xfrm>
          <a:prstGeom prst="rect">
            <a:avLst/>
          </a:prstGeom>
        </p:spPr>
      </p:pic>
    </p:spTree>
    <p:extLst>
      <p:ext uri="{BB962C8B-B14F-4D97-AF65-F5344CB8AC3E}">
        <p14:creationId xmlns:p14="http://schemas.microsoft.com/office/powerpoint/2010/main" val="3818146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5164428"/>
            <a:ext cx="10921284" cy="94015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We can see region wise visualization,  </a:t>
            </a:r>
            <a:r>
              <a:rPr lang="en-US" sz="1600" dirty="0">
                <a:latin typeface="Bookman Old Style" panose="02050604050505020204" pitchFamily="18" charset="0"/>
              </a:rPr>
              <a:t>what age group </a:t>
            </a:r>
            <a:r>
              <a:rPr lang="en-US" sz="1600" dirty="0" smtClean="0">
                <a:latin typeface="Bookman Old Style" panose="02050604050505020204" pitchFamily="18" charset="0"/>
              </a:rPr>
              <a:t>people need to target in which city,  for growth of online store</a:t>
            </a:r>
          </a:p>
          <a:p>
            <a:pPr marL="0" indent="0">
              <a:buNone/>
            </a:pPr>
            <a:r>
              <a:rPr lang="en-US" sz="1600" dirty="0" smtClean="0">
                <a:latin typeface="Bookman Old Style" panose="02050604050505020204" pitchFamily="18" charset="0"/>
              </a:rPr>
              <a:t>In the region of Moradabad and </a:t>
            </a:r>
            <a:r>
              <a:rPr lang="en-US" sz="1600" dirty="0" err="1" smtClean="0">
                <a:latin typeface="Bookman Old Style" panose="02050604050505020204" pitchFamily="18" charset="0"/>
              </a:rPr>
              <a:t>Bulandshahr</a:t>
            </a:r>
            <a:r>
              <a:rPr lang="en-US" sz="1600" dirty="0" smtClean="0">
                <a:latin typeface="Bookman Old Style" panose="02050604050505020204" pitchFamily="18" charset="0"/>
              </a:rPr>
              <a:t>, almost every age group people need to target</a:t>
            </a:r>
          </a:p>
        </p:txBody>
      </p:sp>
      <p:pic>
        <p:nvPicPr>
          <p:cNvPr id="4" name="Picture 3"/>
          <p:cNvPicPr>
            <a:picLocks noChangeAspect="1"/>
          </p:cNvPicPr>
          <p:nvPr/>
        </p:nvPicPr>
        <p:blipFill>
          <a:blip r:embed="rId2"/>
          <a:stretch>
            <a:fillRect/>
          </a:stretch>
        </p:blipFill>
        <p:spPr>
          <a:xfrm>
            <a:off x="233228" y="425004"/>
            <a:ext cx="11409273" cy="4584878"/>
          </a:xfrm>
          <a:prstGeom prst="rect">
            <a:avLst/>
          </a:prstGeom>
        </p:spPr>
      </p:pic>
    </p:spTree>
    <p:extLst>
      <p:ext uri="{BB962C8B-B14F-4D97-AF65-F5344CB8AC3E}">
        <p14:creationId xmlns:p14="http://schemas.microsoft.com/office/powerpoint/2010/main" val="378757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740203" y="321972"/>
            <a:ext cx="3902298" cy="578261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342900" indent="-342900">
              <a:buAutoNum type="arabicPeriod"/>
            </a:pPr>
            <a:r>
              <a:rPr lang="en-US" sz="1600" dirty="0" smtClean="0">
                <a:latin typeface="Bookman Old Style" panose="02050604050505020204" pitchFamily="18" charset="0"/>
              </a:rPr>
              <a:t># Moradabad and </a:t>
            </a:r>
            <a:r>
              <a:rPr lang="en-US" sz="1600" dirty="0" err="1" smtClean="0">
                <a:latin typeface="Bookman Old Style" panose="02050604050505020204" pitchFamily="18" charset="0"/>
              </a:rPr>
              <a:t>Bulandshahr</a:t>
            </a:r>
            <a:r>
              <a:rPr lang="en-US" sz="1600" dirty="0" smtClean="0">
                <a:latin typeface="Bookman Old Style" panose="02050604050505020204" pitchFamily="18" charset="0"/>
              </a:rPr>
              <a:t> are those cities where online shopping is newly established </a:t>
            </a:r>
          </a:p>
          <a:p>
            <a:pPr marL="342900" indent="-342900">
              <a:buAutoNum type="arabicPeriod"/>
            </a:pPr>
            <a:r>
              <a:rPr lang="en-US" sz="1600" dirty="0">
                <a:latin typeface="Bookman Old Style" panose="02050604050505020204" pitchFamily="18" charset="0"/>
              </a:rPr>
              <a:t># Less than one year count </a:t>
            </a:r>
            <a:r>
              <a:rPr lang="en-US" sz="1600" dirty="0" err="1">
                <a:latin typeface="Bookman Old Style" panose="02050604050505020204" pitchFamily="18" charset="0"/>
              </a:rPr>
              <a:t>count</a:t>
            </a:r>
            <a:r>
              <a:rPr lang="en-US" sz="1600" dirty="0">
                <a:latin typeface="Bookman Old Style" panose="02050604050505020204" pitchFamily="18" charset="0"/>
              </a:rPr>
              <a:t> is </a:t>
            </a:r>
            <a:r>
              <a:rPr lang="en-US" sz="1600" dirty="0" err="1">
                <a:latin typeface="Bookman Old Style" panose="02050604050505020204" pitchFamily="18" charset="0"/>
              </a:rPr>
              <a:t>nill</a:t>
            </a:r>
            <a:r>
              <a:rPr lang="en-US" sz="1600" dirty="0">
                <a:latin typeface="Bookman Old Style" panose="02050604050505020204" pitchFamily="18" charset="0"/>
              </a:rPr>
              <a:t> in city of </a:t>
            </a:r>
            <a:r>
              <a:rPr lang="en-US" sz="1600" dirty="0" err="1">
                <a:latin typeface="Bookman Old Style" panose="02050604050505020204" pitchFamily="18" charset="0"/>
              </a:rPr>
              <a:t>solan</a:t>
            </a:r>
            <a:r>
              <a:rPr lang="en-US" sz="1600" dirty="0">
                <a:latin typeface="Bookman Old Style" panose="02050604050505020204" pitchFamily="18" charset="0"/>
              </a:rPr>
              <a:t> city, </a:t>
            </a:r>
            <a:r>
              <a:rPr lang="en-US" sz="1600" dirty="0" err="1">
                <a:latin typeface="Bookman Old Style" panose="02050604050505020204" pitchFamily="18" charset="0"/>
              </a:rPr>
              <a:t>moradabad</a:t>
            </a:r>
            <a:r>
              <a:rPr lang="en-US" sz="1600" dirty="0">
                <a:latin typeface="Bookman Old Style" panose="02050604050505020204" pitchFamily="18" charset="0"/>
              </a:rPr>
              <a:t>, </a:t>
            </a:r>
            <a:r>
              <a:rPr lang="en-US" sz="1600" dirty="0" err="1">
                <a:latin typeface="Bookman Old Style" panose="02050604050505020204" pitchFamily="18" charset="0"/>
              </a:rPr>
              <a:t>merrut</a:t>
            </a:r>
            <a:r>
              <a:rPr lang="en-US" sz="1600" dirty="0">
                <a:latin typeface="Bookman Old Style" panose="02050604050505020204" pitchFamily="18" charset="0"/>
              </a:rPr>
              <a:t>, </a:t>
            </a:r>
            <a:r>
              <a:rPr lang="en-US" sz="1600" dirty="0" err="1">
                <a:latin typeface="Bookman Old Style" panose="02050604050505020204" pitchFamily="18" charset="0"/>
              </a:rPr>
              <a:t>bulandshahr</a:t>
            </a:r>
            <a:endParaRPr lang="en-US" sz="1600" dirty="0">
              <a:latin typeface="Bookman Old Style" panose="02050604050505020204" pitchFamily="18" charset="0"/>
            </a:endParaRPr>
          </a:p>
          <a:p>
            <a:pPr marL="342900" indent="-342900">
              <a:buAutoNum type="arabicPeriod"/>
            </a:pPr>
            <a:r>
              <a:rPr lang="en-US" sz="1600" dirty="0">
                <a:latin typeface="Bookman Old Style" panose="02050604050505020204" pitchFamily="18" charset="0"/>
              </a:rPr>
              <a:t># As we can observed new joiner count in above </a:t>
            </a:r>
            <a:r>
              <a:rPr lang="en-US" sz="1600" dirty="0" err="1">
                <a:latin typeface="Bookman Old Style" panose="02050604050505020204" pitchFamily="18" charset="0"/>
              </a:rPr>
              <a:t>metioned</a:t>
            </a:r>
            <a:r>
              <a:rPr lang="en-US" sz="1600" dirty="0">
                <a:latin typeface="Bookman Old Style" panose="02050604050505020204" pitchFamily="18" charset="0"/>
              </a:rPr>
              <a:t> cities, are zero therefore we can conclude that</a:t>
            </a:r>
          </a:p>
          <a:p>
            <a:pPr marL="342900" indent="-342900">
              <a:buAutoNum type="arabicPeriod"/>
            </a:pPr>
            <a:r>
              <a:rPr lang="en-US" sz="1600" dirty="0">
                <a:latin typeface="Bookman Old Style" panose="02050604050505020204" pitchFamily="18" charset="0"/>
              </a:rPr>
              <a:t># we need to apply marketing in these city to get response from the new joiner</a:t>
            </a:r>
          </a:p>
          <a:p>
            <a:pPr marL="342900" indent="-342900">
              <a:buAutoNum type="arabicPeriod"/>
            </a:pPr>
            <a:r>
              <a:rPr lang="en-US" sz="1600" dirty="0">
                <a:latin typeface="Bookman Old Style" panose="02050604050505020204" pitchFamily="18" charset="0"/>
              </a:rPr>
              <a:t># Noida city is also almost </a:t>
            </a:r>
            <a:r>
              <a:rPr lang="en-US" sz="1600" dirty="0" err="1">
                <a:latin typeface="Bookman Old Style" panose="02050604050505020204" pitchFamily="18" charset="0"/>
              </a:rPr>
              <a:t>nill</a:t>
            </a:r>
            <a:r>
              <a:rPr lang="en-US" sz="1600" dirty="0">
                <a:latin typeface="Bookman Old Style" panose="02050604050505020204" pitchFamily="18" charset="0"/>
              </a:rPr>
              <a:t> in view of new customers</a:t>
            </a:r>
            <a:endParaRPr lang="en-US" sz="1600" dirty="0" smtClean="0">
              <a:latin typeface="Bookman Old Style" panose="02050604050505020204" pitchFamily="18" charset="0"/>
            </a:endParaRPr>
          </a:p>
          <a:p>
            <a:pPr marL="0" indent="0">
              <a:buNone/>
            </a:pPr>
            <a:endParaRPr lang="en-US" sz="1600" dirty="0" smtClean="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334852" y="321972"/>
            <a:ext cx="7276563" cy="5857338"/>
          </a:xfrm>
          <a:prstGeom prst="rect">
            <a:avLst/>
          </a:prstGeom>
        </p:spPr>
      </p:pic>
    </p:spTree>
    <p:extLst>
      <p:ext uri="{BB962C8B-B14F-4D97-AF65-F5344CB8AC3E}">
        <p14:creationId xmlns:p14="http://schemas.microsoft.com/office/powerpoint/2010/main" val="215475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5164428"/>
            <a:ext cx="10921284" cy="94015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By seeing this graph we can easily observe that in which city what resource is lacking to online shopping</a:t>
            </a:r>
          </a:p>
        </p:txBody>
      </p:sp>
      <p:pic>
        <p:nvPicPr>
          <p:cNvPr id="4" name="Picture 3"/>
          <p:cNvPicPr>
            <a:picLocks noChangeAspect="1"/>
          </p:cNvPicPr>
          <p:nvPr/>
        </p:nvPicPr>
        <p:blipFill>
          <a:blip r:embed="rId2"/>
          <a:stretch>
            <a:fillRect/>
          </a:stretch>
        </p:blipFill>
        <p:spPr>
          <a:xfrm>
            <a:off x="540913" y="504825"/>
            <a:ext cx="10882648" cy="4659603"/>
          </a:xfrm>
          <a:prstGeom prst="rect">
            <a:avLst/>
          </a:prstGeom>
        </p:spPr>
      </p:pic>
    </p:spTree>
    <p:extLst>
      <p:ext uri="{BB962C8B-B14F-4D97-AF65-F5344CB8AC3E}">
        <p14:creationId xmlns:p14="http://schemas.microsoft.com/office/powerpoint/2010/main" val="122172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468969"/>
            <a:ext cx="10921284" cy="199622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By seeing this graph we can easily observe that in which city what resource is lacking for online shopping</a:t>
            </a:r>
          </a:p>
          <a:p>
            <a:pPr marL="0" indent="0">
              <a:buNone/>
            </a:pPr>
            <a:r>
              <a:rPr lang="en-US" sz="1600" dirty="0" smtClean="0">
                <a:latin typeface="Bookman Old Style" panose="02050604050505020204" pitchFamily="18" charset="0"/>
              </a:rPr>
              <a:t>As in </a:t>
            </a:r>
            <a:r>
              <a:rPr lang="en-US" sz="1600" dirty="0" err="1" smtClean="0">
                <a:latin typeface="Bookman Old Style" panose="02050604050505020204" pitchFamily="18" charset="0"/>
              </a:rPr>
              <a:t>Bulandshahr</a:t>
            </a:r>
            <a:r>
              <a:rPr lang="en-US" sz="1600" dirty="0" smtClean="0">
                <a:latin typeface="Bookman Old Style" panose="02050604050505020204" pitchFamily="18" charset="0"/>
              </a:rPr>
              <a:t>, no one is using Laptop , tablet or desktop. Only mobile is single source to access the online store there, thus this might be because of lacking of technical knowledge </a:t>
            </a:r>
          </a:p>
        </p:txBody>
      </p:sp>
      <p:pic>
        <p:nvPicPr>
          <p:cNvPr id="3" name="Picture 2"/>
          <p:cNvPicPr>
            <a:picLocks noChangeAspect="1"/>
          </p:cNvPicPr>
          <p:nvPr/>
        </p:nvPicPr>
        <p:blipFill>
          <a:blip r:embed="rId2"/>
          <a:stretch>
            <a:fillRect/>
          </a:stretch>
        </p:blipFill>
        <p:spPr>
          <a:xfrm>
            <a:off x="386367" y="504825"/>
            <a:ext cx="11165982" cy="3964144"/>
          </a:xfrm>
          <a:prstGeom prst="rect">
            <a:avLst/>
          </a:prstGeom>
        </p:spPr>
      </p:pic>
    </p:spTree>
    <p:extLst>
      <p:ext uri="{BB962C8B-B14F-4D97-AF65-F5344CB8AC3E}">
        <p14:creationId xmlns:p14="http://schemas.microsoft.com/office/powerpoint/2010/main" val="2124269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Easily able to see which city is using what OS for online shopping, accordingly developer can provide best interface or service experience as per their city OS using record.</a:t>
            </a:r>
          </a:p>
          <a:p>
            <a:pPr marL="0" indent="0">
              <a:buNone/>
            </a:pPr>
            <a:endParaRPr lang="en-US" sz="1600" dirty="0" smtClean="0">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233228" y="234368"/>
            <a:ext cx="11409273" cy="4762635"/>
          </a:xfrm>
          <a:prstGeom prst="rect">
            <a:avLst/>
          </a:prstGeom>
        </p:spPr>
      </p:pic>
    </p:spTree>
    <p:extLst>
      <p:ext uri="{BB962C8B-B14F-4D97-AF65-F5344CB8AC3E}">
        <p14:creationId xmlns:p14="http://schemas.microsoft.com/office/powerpoint/2010/main" val="1734025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Only two cities </a:t>
            </a:r>
            <a:r>
              <a:rPr lang="en-US" sz="1600" dirty="0" err="1">
                <a:latin typeface="Bookman Old Style" panose="02050604050505020204" pitchFamily="18" charset="0"/>
              </a:rPr>
              <a:t>B</a:t>
            </a:r>
            <a:r>
              <a:rPr lang="en-US" sz="1600" dirty="0" err="1" smtClean="0">
                <a:latin typeface="Bookman Old Style" panose="02050604050505020204" pitchFamily="18" charset="0"/>
              </a:rPr>
              <a:t>anglore</a:t>
            </a:r>
            <a:r>
              <a:rPr lang="en-US" sz="1600" dirty="0" smtClean="0">
                <a:latin typeface="Bookman Old Style" panose="02050604050505020204" pitchFamily="18" charset="0"/>
              </a:rPr>
              <a:t> and </a:t>
            </a:r>
            <a:r>
              <a:rPr lang="en-US" sz="1600" dirty="0" err="1">
                <a:latin typeface="Bookman Old Style" panose="02050604050505020204" pitchFamily="18" charset="0"/>
              </a:rPr>
              <a:t>B</a:t>
            </a:r>
            <a:r>
              <a:rPr lang="en-US" sz="1600" dirty="0" err="1" smtClean="0">
                <a:latin typeface="Bookman Old Style" panose="02050604050505020204" pitchFamily="18" charset="0"/>
              </a:rPr>
              <a:t>aulandshahr</a:t>
            </a:r>
            <a:r>
              <a:rPr lang="en-US" sz="1600" dirty="0" smtClean="0">
                <a:latin typeface="Bookman Old Style" panose="02050604050505020204" pitchFamily="18" charset="0"/>
              </a:rPr>
              <a:t> are using Mozilla </a:t>
            </a:r>
            <a:r>
              <a:rPr lang="en-US" sz="1600" dirty="0" err="1" smtClean="0">
                <a:latin typeface="Bookman Old Style" panose="02050604050505020204" pitchFamily="18" charset="0"/>
              </a:rPr>
              <a:t>Firbox</a:t>
            </a:r>
            <a:r>
              <a:rPr lang="en-US" sz="1600" dirty="0">
                <a:latin typeface="Bookman Old Style" panose="02050604050505020204" pitchFamily="18" charset="0"/>
              </a:rPr>
              <a:t> </a:t>
            </a:r>
            <a:endParaRPr lang="en-US" sz="1600" dirty="0" smtClean="0">
              <a:latin typeface="Bookman Old Style" panose="02050604050505020204" pitchFamily="18" charset="0"/>
            </a:endParaRPr>
          </a:p>
          <a:p>
            <a:pPr marL="0" indent="0">
              <a:buNone/>
            </a:pPr>
            <a:r>
              <a:rPr lang="en-US" sz="1600" dirty="0" smtClean="0">
                <a:latin typeface="Bookman Old Style" panose="02050604050505020204" pitchFamily="18" charset="0"/>
              </a:rPr>
              <a:t>Maximum cities like to using </a:t>
            </a:r>
            <a:r>
              <a:rPr lang="en-US" sz="1600" dirty="0">
                <a:latin typeface="Bookman Old Style" panose="02050604050505020204" pitchFamily="18" charset="0"/>
              </a:rPr>
              <a:t>G</a:t>
            </a:r>
            <a:r>
              <a:rPr lang="en-US" sz="1600" dirty="0" smtClean="0">
                <a:latin typeface="Bookman Old Style" panose="02050604050505020204" pitchFamily="18" charset="0"/>
              </a:rPr>
              <a:t>oogle chrome for accessing online store</a:t>
            </a:r>
          </a:p>
        </p:txBody>
      </p:sp>
      <p:pic>
        <p:nvPicPr>
          <p:cNvPr id="3" name="Picture 2"/>
          <p:cNvPicPr>
            <a:picLocks noChangeAspect="1"/>
          </p:cNvPicPr>
          <p:nvPr/>
        </p:nvPicPr>
        <p:blipFill>
          <a:blip r:embed="rId2"/>
          <a:stretch>
            <a:fillRect/>
          </a:stretch>
        </p:blipFill>
        <p:spPr>
          <a:xfrm>
            <a:off x="349138" y="311642"/>
            <a:ext cx="11383516" cy="4685361"/>
          </a:xfrm>
          <a:prstGeom prst="rect">
            <a:avLst/>
          </a:prstGeom>
        </p:spPr>
      </p:pic>
    </p:spTree>
    <p:extLst>
      <p:ext uri="{BB962C8B-B14F-4D97-AF65-F5344CB8AC3E}">
        <p14:creationId xmlns:p14="http://schemas.microsoft.com/office/powerpoint/2010/main" val="3284454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One can easily find which marketing technique need to apply in which city to growth online shopping as per their record showed below </a:t>
            </a:r>
          </a:p>
        </p:txBody>
      </p:sp>
      <p:pic>
        <p:nvPicPr>
          <p:cNvPr id="4" name="Picture 3"/>
          <p:cNvPicPr>
            <a:picLocks noChangeAspect="1"/>
          </p:cNvPicPr>
          <p:nvPr/>
        </p:nvPicPr>
        <p:blipFill>
          <a:blip r:embed="rId2"/>
          <a:stretch>
            <a:fillRect/>
          </a:stretch>
        </p:blipFill>
        <p:spPr>
          <a:xfrm>
            <a:off x="721217" y="504825"/>
            <a:ext cx="10921284" cy="4492178"/>
          </a:xfrm>
          <a:prstGeom prst="rect">
            <a:avLst/>
          </a:prstGeom>
        </p:spPr>
      </p:pic>
    </p:spTree>
    <p:extLst>
      <p:ext uri="{BB962C8B-B14F-4D97-AF65-F5344CB8AC3E}">
        <p14:creationId xmlns:p14="http://schemas.microsoft.com/office/powerpoint/2010/main" val="420729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One can see which city is like to use what payment method, according can provide best service experience of payment </a:t>
            </a:r>
          </a:p>
          <a:p>
            <a:pPr marL="0" indent="0">
              <a:buNone/>
            </a:pPr>
            <a:endParaRPr lang="en-US" sz="1600" dirty="0" smtClean="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336259" y="285884"/>
            <a:ext cx="11447910" cy="4711119"/>
          </a:xfrm>
          <a:prstGeom prst="rect">
            <a:avLst/>
          </a:prstGeom>
        </p:spPr>
      </p:pic>
    </p:spTree>
    <p:extLst>
      <p:ext uri="{BB962C8B-B14F-4D97-AF65-F5344CB8AC3E}">
        <p14:creationId xmlns:p14="http://schemas.microsoft.com/office/powerpoint/2010/main" val="181450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7300" y="1023937"/>
            <a:ext cx="9677400" cy="4810125"/>
          </a:xfrm>
          <a:prstGeom prst="rect">
            <a:avLst/>
          </a:prstGeom>
        </p:spPr>
      </p:pic>
    </p:spTree>
    <p:extLst>
      <p:ext uri="{BB962C8B-B14F-4D97-AF65-F5344CB8AC3E}">
        <p14:creationId xmlns:p14="http://schemas.microsoft.com/office/powerpoint/2010/main" val="3445456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1. Only and </a:t>
            </a:r>
            <a:r>
              <a:rPr lang="en-US" sz="1600" dirty="0" err="1" smtClean="0">
                <a:latin typeface="Bookman Old Style" panose="02050604050505020204" pitchFamily="18" charset="0"/>
              </a:rPr>
              <a:t>delhi</a:t>
            </a:r>
            <a:r>
              <a:rPr lang="en-US" sz="1600" dirty="0" smtClean="0">
                <a:latin typeface="Bookman Old Style" panose="02050604050505020204" pitchFamily="18" charset="0"/>
              </a:rPr>
              <a:t> and </a:t>
            </a:r>
            <a:r>
              <a:rPr lang="en-US" sz="1600" dirty="0" err="1" smtClean="0">
                <a:latin typeface="Bookman Old Style" panose="02050604050505020204" pitchFamily="18" charset="0"/>
              </a:rPr>
              <a:t>banglore</a:t>
            </a:r>
            <a:r>
              <a:rPr lang="en-US" sz="1600" dirty="0" smtClean="0">
                <a:latin typeface="Bookman Old Style" panose="02050604050505020204" pitchFamily="18" charset="0"/>
              </a:rPr>
              <a:t> people are abandoning the shopping cart very frequently, may be these region are facing some issue.</a:t>
            </a:r>
          </a:p>
        </p:txBody>
      </p:sp>
      <p:pic>
        <p:nvPicPr>
          <p:cNvPr id="7" name="Picture 6"/>
          <p:cNvPicPr>
            <a:picLocks noChangeAspect="1"/>
          </p:cNvPicPr>
          <p:nvPr/>
        </p:nvPicPr>
        <p:blipFill>
          <a:blip r:embed="rId2"/>
          <a:stretch>
            <a:fillRect/>
          </a:stretch>
        </p:blipFill>
        <p:spPr>
          <a:xfrm>
            <a:off x="374895" y="363157"/>
            <a:ext cx="11486547" cy="4453542"/>
          </a:xfrm>
          <a:prstGeom prst="rect">
            <a:avLst/>
          </a:prstGeom>
        </p:spPr>
      </p:pic>
    </p:spTree>
    <p:extLst>
      <p:ext uri="{BB962C8B-B14F-4D97-AF65-F5344CB8AC3E}">
        <p14:creationId xmlns:p14="http://schemas.microsoft.com/office/powerpoint/2010/main" val="2859656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997003"/>
            <a:ext cx="10921284" cy="14681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0" indent="0">
              <a:buNone/>
            </a:pPr>
            <a:r>
              <a:rPr lang="en-US" sz="1600" dirty="0" smtClean="0">
                <a:latin typeface="Bookman Old Style" panose="02050604050505020204" pitchFamily="18" charset="0"/>
              </a:rPr>
              <a:t>1. Can find city wise issue which is leading of abandon the product,</a:t>
            </a:r>
          </a:p>
          <a:p>
            <a:pPr marL="0" indent="0">
              <a:buNone/>
            </a:pPr>
            <a:r>
              <a:rPr lang="en-US" sz="1600" dirty="0" smtClean="0">
                <a:latin typeface="Bookman Old Style" panose="02050604050505020204" pitchFamily="18" charset="0"/>
              </a:rPr>
              <a:t>2. Accordingly solution can be provided to respective cities </a:t>
            </a:r>
          </a:p>
          <a:p>
            <a:pPr marL="0" indent="0">
              <a:buNone/>
            </a:pPr>
            <a:endParaRPr lang="en-US" sz="1600" dirty="0" smtClean="0">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309093" y="260126"/>
            <a:ext cx="11449317" cy="4595209"/>
          </a:xfrm>
          <a:prstGeom prst="rect">
            <a:avLst/>
          </a:prstGeom>
        </p:spPr>
      </p:pic>
    </p:spTree>
    <p:extLst>
      <p:ext uri="{BB962C8B-B14F-4D97-AF65-F5344CB8AC3E}">
        <p14:creationId xmlns:p14="http://schemas.microsoft.com/office/powerpoint/2010/main" val="107658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4726547"/>
            <a:ext cx="10921284" cy="173864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smtClean="0">
                <a:latin typeface="Bookman Old Style" panose="02050604050505020204" pitchFamily="18" charset="0"/>
              </a:rPr>
              <a:t>Observation:</a:t>
            </a:r>
          </a:p>
          <a:p>
            <a:pPr marL="457200" indent="-457200">
              <a:buAutoNum type="arabicPeriod"/>
            </a:pPr>
            <a:r>
              <a:rPr lang="en-US" sz="1600" dirty="0" smtClean="0">
                <a:latin typeface="Bookman Old Style" panose="02050604050505020204" pitchFamily="18" charset="0"/>
              </a:rPr>
              <a:t>Moradabad and </a:t>
            </a:r>
            <a:r>
              <a:rPr lang="en-US" sz="1600" dirty="0" err="1" smtClean="0">
                <a:latin typeface="Bookman Old Style" panose="02050604050505020204" pitchFamily="18" charset="0"/>
              </a:rPr>
              <a:t>Bullandshehr</a:t>
            </a:r>
            <a:r>
              <a:rPr lang="en-US" sz="1600" dirty="0" smtClean="0">
                <a:latin typeface="Bookman Old Style" panose="02050604050505020204" pitchFamily="18" charset="0"/>
              </a:rPr>
              <a:t> people are not thinking that online store is value for value</a:t>
            </a:r>
          </a:p>
          <a:p>
            <a:pPr marL="457200" indent="-457200">
              <a:buAutoNum type="arabicPeriod"/>
            </a:pPr>
            <a:r>
              <a:rPr lang="en-US" sz="1600" dirty="0" smtClean="0">
                <a:latin typeface="Bookman Old Style" panose="02050604050505020204" pitchFamily="18" charset="0"/>
              </a:rPr>
              <a:t>Need to provide best services there, which can be leads to change their mind set toward online store</a:t>
            </a:r>
          </a:p>
        </p:txBody>
      </p:sp>
      <p:pic>
        <p:nvPicPr>
          <p:cNvPr id="3" name="Picture 2"/>
          <p:cNvPicPr>
            <a:picLocks noChangeAspect="1"/>
          </p:cNvPicPr>
          <p:nvPr/>
        </p:nvPicPr>
        <p:blipFill>
          <a:blip r:embed="rId2"/>
          <a:stretch>
            <a:fillRect/>
          </a:stretch>
        </p:blipFill>
        <p:spPr>
          <a:xfrm>
            <a:off x="528035" y="504826"/>
            <a:ext cx="11114466" cy="4221722"/>
          </a:xfrm>
          <a:prstGeom prst="rect">
            <a:avLst/>
          </a:prstGeom>
        </p:spPr>
      </p:pic>
    </p:spTree>
    <p:extLst>
      <p:ext uri="{BB962C8B-B14F-4D97-AF65-F5344CB8AC3E}">
        <p14:creationId xmlns:p14="http://schemas.microsoft.com/office/powerpoint/2010/main" val="392078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8216" y="760724"/>
            <a:ext cx="10601325" cy="4924425"/>
          </a:xfrm>
          <a:prstGeom prst="rect">
            <a:avLst/>
          </a:prstGeom>
        </p:spPr>
      </p:pic>
    </p:spTree>
    <p:extLst>
      <p:ext uri="{BB962C8B-B14F-4D97-AF65-F5344CB8AC3E}">
        <p14:creationId xmlns:p14="http://schemas.microsoft.com/office/powerpoint/2010/main" val="48015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0562" y="1095375"/>
            <a:ext cx="10810875" cy="4667250"/>
          </a:xfrm>
          <a:prstGeom prst="rect">
            <a:avLst/>
          </a:prstGeom>
        </p:spPr>
      </p:pic>
    </p:spTree>
    <p:extLst>
      <p:ext uri="{BB962C8B-B14F-4D97-AF65-F5344CB8AC3E}">
        <p14:creationId xmlns:p14="http://schemas.microsoft.com/office/powerpoint/2010/main" val="4159564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4" name="Picture 3"/>
          <p:cNvPicPr>
            <a:picLocks noChangeAspect="1"/>
          </p:cNvPicPr>
          <p:nvPr/>
        </p:nvPicPr>
        <p:blipFill>
          <a:blip r:embed="rId2"/>
          <a:stretch>
            <a:fillRect/>
          </a:stretch>
        </p:blipFill>
        <p:spPr>
          <a:xfrm>
            <a:off x="309092" y="1133341"/>
            <a:ext cx="5267459" cy="4404574"/>
          </a:xfrm>
          <a:prstGeom prst="rect">
            <a:avLst/>
          </a:prstGeom>
        </p:spPr>
      </p:pic>
      <p:pic>
        <p:nvPicPr>
          <p:cNvPr id="7" name="Picture 6"/>
          <p:cNvPicPr>
            <a:picLocks noChangeAspect="1"/>
          </p:cNvPicPr>
          <p:nvPr/>
        </p:nvPicPr>
        <p:blipFill>
          <a:blip r:embed="rId3"/>
          <a:stretch>
            <a:fillRect/>
          </a:stretch>
        </p:blipFill>
        <p:spPr>
          <a:xfrm>
            <a:off x="6181859" y="1133341"/>
            <a:ext cx="5486400" cy="4358856"/>
          </a:xfrm>
          <a:prstGeom prst="rect">
            <a:avLst/>
          </a:prstGeom>
        </p:spPr>
      </p:pic>
    </p:spTree>
    <p:extLst>
      <p:ext uri="{BB962C8B-B14F-4D97-AF65-F5344CB8AC3E}">
        <p14:creationId xmlns:p14="http://schemas.microsoft.com/office/powerpoint/2010/main" val="1321294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3" name="Picture 2"/>
          <p:cNvPicPr>
            <a:picLocks noChangeAspect="1"/>
          </p:cNvPicPr>
          <p:nvPr/>
        </p:nvPicPr>
        <p:blipFill>
          <a:blip r:embed="rId2"/>
          <a:stretch>
            <a:fillRect/>
          </a:stretch>
        </p:blipFill>
        <p:spPr>
          <a:xfrm>
            <a:off x="410353" y="1133342"/>
            <a:ext cx="5586104" cy="4358856"/>
          </a:xfrm>
          <a:prstGeom prst="rect">
            <a:avLst/>
          </a:prstGeom>
        </p:spPr>
      </p:pic>
      <p:pic>
        <p:nvPicPr>
          <p:cNvPr id="8" name="Picture 7"/>
          <p:cNvPicPr>
            <a:picLocks noChangeAspect="1"/>
          </p:cNvPicPr>
          <p:nvPr/>
        </p:nvPicPr>
        <p:blipFill>
          <a:blip r:embed="rId3"/>
          <a:stretch>
            <a:fillRect/>
          </a:stretch>
        </p:blipFill>
        <p:spPr>
          <a:xfrm>
            <a:off x="6344791" y="1133342"/>
            <a:ext cx="5297710" cy="4358856"/>
          </a:xfrm>
          <a:prstGeom prst="rect">
            <a:avLst/>
          </a:prstGeom>
        </p:spPr>
      </p:pic>
    </p:spTree>
    <p:extLst>
      <p:ext uri="{BB962C8B-B14F-4D97-AF65-F5344CB8AC3E}">
        <p14:creationId xmlns:p14="http://schemas.microsoft.com/office/powerpoint/2010/main" val="268672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4" name="Picture 3"/>
          <p:cNvPicPr>
            <a:picLocks noChangeAspect="1"/>
          </p:cNvPicPr>
          <p:nvPr/>
        </p:nvPicPr>
        <p:blipFill>
          <a:blip r:embed="rId2"/>
          <a:stretch>
            <a:fillRect/>
          </a:stretch>
        </p:blipFill>
        <p:spPr>
          <a:xfrm>
            <a:off x="356785" y="1133343"/>
            <a:ext cx="5476875" cy="4358856"/>
          </a:xfrm>
          <a:prstGeom prst="rect">
            <a:avLst/>
          </a:prstGeom>
        </p:spPr>
      </p:pic>
      <p:pic>
        <p:nvPicPr>
          <p:cNvPr id="7" name="Picture 6"/>
          <p:cNvPicPr>
            <a:picLocks noChangeAspect="1"/>
          </p:cNvPicPr>
          <p:nvPr/>
        </p:nvPicPr>
        <p:blipFill>
          <a:blip r:embed="rId3"/>
          <a:stretch>
            <a:fillRect/>
          </a:stretch>
        </p:blipFill>
        <p:spPr>
          <a:xfrm>
            <a:off x="6181859" y="1133344"/>
            <a:ext cx="5476875" cy="4358856"/>
          </a:xfrm>
          <a:prstGeom prst="rect">
            <a:avLst/>
          </a:prstGeom>
        </p:spPr>
      </p:pic>
    </p:spTree>
    <p:extLst>
      <p:ext uri="{BB962C8B-B14F-4D97-AF65-F5344CB8AC3E}">
        <p14:creationId xmlns:p14="http://schemas.microsoft.com/office/powerpoint/2010/main" val="803653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3" name="Picture 2"/>
          <p:cNvPicPr>
            <a:picLocks noChangeAspect="1"/>
          </p:cNvPicPr>
          <p:nvPr/>
        </p:nvPicPr>
        <p:blipFill>
          <a:blip r:embed="rId2"/>
          <a:stretch>
            <a:fillRect/>
          </a:stretch>
        </p:blipFill>
        <p:spPr>
          <a:xfrm>
            <a:off x="300709" y="1133345"/>
            <a:ext cx="5391754" cy="4358856"/>
          </a:xfrm>
          <a:prstGeom prst="rect">
            <a:avLst/>
          </a:prstGeom>
        </p:spPr>
      </p:pic>
      <p:pic>
        <p:nvPicPr>
          <p:cNvPr id="8" name="Picture 7"/>
          <p:cNvPicPr>
            <a:picLocks noChangeAspect="1"/>
          </p:cNvPicPr>
          <p:nvPr/>
        </p:nvPicPr>
        <p:blipFill>
          <a:blip r:embed="rId3"/>
          <a:stretch>
            <a:fillRect/>
          </a:stretch>
        </p:blipFill>
        <p:spPr>
          <a:xfrm>
            <a:off x="6118001" y="1038293"/>
            <a:ext cx="5524500" cy="4417144"/>
          </a:xfrm>
          <a:prstGeom prst="rect">
            <a:avLst/>
          </a:prstGeom>
        </p:spPr>
      </p:pic>
    </p:spTree>
    <p:extLst>
      <p:ext uri="{BB962C8B-B14F-4D97-AF65-F5344CB8AC3E}">
        <p14:creationId xmlns:p14="http://schemas.microsoft.com/office/powerpoint/2010/main" val="387398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4" name="Picture 3"/>
          <p:cNvPicPr>
            <a:picLocks noChangeAspect="1"/>
          </p:cNvPicPr>
          <p:nvPr/>
        </p:nvPicPr>
        <p:blipFill>
          <a:blip r:embed="rId2"/>
          <a:stretch>
            <a:fillRect/>
          </a:stretch>
        </p:blipFill>
        <p:spPr>
          <a:xfrm>
            <a:off x="412125" y="1038293"/>
            <a:ext cx="5410054" cy="4417144"/>
          </a:xfrm>
          <a:prstGeom prst="rect">
            <a:avLst/>
          </a:prstGeom>
        </p:spPr>
      </p:pic>
      <p:pic>
        <p:nvPicPr>
          <p:cNvPr id="7" name="Picture 6"/>
          <p:cNvPicPr>
            <a:picLocks noChangeAspect="1"/>
          </p:cNvPicPr>
          <p:nvPr/>
        </p:nvPicPr>
        <p:blipFill>
          <a:blip r:embed="rId3"/>
          <a:stretch>
            <a:fillRect/>
          </a:stretch>
        </p:blipFill>
        <p:spPr>
          <a:xfrm>
            <a:off x="6165626" y="1038294"/>
            <a:ext cx="5476875" cy="4417144"/>
          </a:xfrm>
          <a:prstGeom prst="rect">
            <a:avLst/>
          </a:prstGeom>
        </p:spPr>
      </p:pic>
    </p:spTree>
    <p:extLst>
      <p:ext uri="{BB962C8B-B14F-4D97-AF65-F5344CB8AC3E}">
        <p14:creationId xmlns:p14="http://schemas.microsoft.com/office/powerpoint/2010/main" val="211463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3487" y="1138237"/>
            <a:ext cx="9725025" cy="4581525"/>
          </a:xfrm>
          <a:prstGeom prst="rect">
            <a:avLst/>
          </a:prstGeom>
        </p:spPr>
      </p:pic>
    </p:spTree>
    <p:extLst>
      <p:ext uri="{BB962C8B-B14F-4D97-AF65-F5344CB8AC3E}">
        <p14:creationId xmlns:p14="http://schemas.microsoft.com/office/powerpoint/2010/main" val="446700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City wise Satisfaction Percentage based on customer feedback</a:t>
            </a:r>
          </a:p>
        </p:txBody>
      </p:sp>
      <p:pic>
        <p:nvPicPr>
          <p:cNvPr id="3" name="Picture 2"/>
          <p:cNvPicPr>
            <a:picLocks noChangeAspect="1"/>
          </p:cNvPicPr>
          <p:nvPr/>
        </p:nvPicPr>
        <p:blipFill>
          <a:blip r:embed="rId2"/>
          <a:stretch>
            <a:fillRect/>
          </a:stretch>
        </p:blipFill>
        <p:spPr>
          <a:xfrm>
            <a:off x="528034" y="1038295"/>
            <a:ext cx="5451854" cy="4417144"/>
          </a:xfrm>
          <a:prstGeom prst="rect">
            <a:avLst/>
          </a:prstGeom>
        </p:spPr>
      </p:pic>
    </p:spTree>
    <p:extLst>
      <p:ext uri="{BB962C8B-B14F-4D97-AF65-F5344CB8AC3E}">
        <p14:creationId xmlns:p14="http://schemas.microsoft.com/office/powerpoint/2010/main" val="3438990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787" y="995362"/>
            <a:ext cx="11020425" cy="4867275"/>
          </a:xfrm>
          <a:prstGeom prst="rect">
            <a:avLst/>
          </a:prstGeom>
        </p:spPr>
      </p:pic>
    </p:spTree>
    <p:extLst>
      <p:ext uri="{BB962C8B-B14F-4D97-AF65-F5344CB8AC3E}">
        <p14:creationId xmlns:p14="http://schemas.microsoft.com/office/powerpoint/2010/main" val="2074618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Age Group Wise Satisfaction Percentage Analysis</a:t>
            </a:r>
          </a:p>
        </p:txBody>
      </p:sp>
      <p:pic>
        <p:nvPicPr>
          <p:cNvPr id="4" name="Picture 3"/>
          <p:cNvPicPr>
            <a:picLocks noChangeAspect="1"/>
          </p:cNvPicPr>
          <p:nvPr/>
        </p:nvPicPr>
        <p:blipFill>
          <a:blip r:embed="rId2"/>
          <a:stretch>
            <a:fillRect/>
          </a:stretch>
        </p:blipFill>
        <p:spPr>
          <a:xfrm>
            <a:off x="627980" y="793593"/>
            <a:ext cx="5206150" cy="4873111"/>
          </a:xfrm>
          <a:prstGeom prst="rect">
            <a:avLst/>
          </a:prstGeom>
        </p:spPr>
      </p:pic>
      <p:pic>
        <p:nvPicPr>
          <p:cNvPr id="7" name="Picture 6"/>
          <p:cNvPicPr>
            <a:picLocks noChangeAspect="1"/>
          </p:cNvPicPr>
          <p:nvPr/>
        </p:nvPicPr>
        <p:blipFill>
          <a:blip r:embed="rId3"/>
          <a:stretch>
            <a:fillRect/>
          </a:stretch>
        </p:blipFill>
        <p:spPr>
          <a:xfrm>
            <a:off x="5984651" y="793593"/>
            <a:ext cx="5657850" cy="4873111"/>
          </a:xfrm>
          <a:prstGeom prst="rect">
            <a:avLst/>
          </a:prstGeom>
        </p:spPr>
      </p:pic>
    </p:spTree>
    <p:extLst>
      <p:ext uri="{BB962C8B-B14F-4D97-AF65-F5344CB8AC3E}">
        <p14:creationId xmlns:p14="http://schemas.microsoft.com/office/powerpoint/2010/main" val="1436672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Age Group Wise Satisfaction Percentage based on customer feedback</a:t>
            </a:r>
          </a:p>
        </p:txBody>
      </p:sp>
      <p:pic>
        <p:nvPicPr>
          <p:cNvPr id="3" name="Picture 2"/>
          <p:cNvPicPr>
            <a:picLocks noChangeAspect="1"/>
          </p:cNvPicPr>
          <p:nvPr/>
        </p:nvPicPr>
        <p:blipFill>
          <a:blip r:embed="rId2"/>
          <a:stretch>
            <a:fillRect/>
          </a:stretch>
        </p:blipFill>
        <p:spPr>
          <a:xfrm>
            <a:off x="364230" y="793593"/>
            <a:ext cx="5341111" cy="4873111"/>
          </a:xfrm>
          <a:prstGeom prst="rect">
            <a:avLst/>
          </a:prstGeom>
        </p:spPr>
      </p:pic>
      <p:pic>
        <p:nvPicPr>
          <p:cNvPr id="8" name="Picture 7"/>
          <p:cNvPicPr>
            <a:picLocks noChangeAspect="1"/>
          </p:cNvPicPr>
          <p:nvPr/>
        </p:nvPicPr>
        <p:blipFill>
          <a:blip r:embed="rId3"/>
          <a:stretch>
            <a:fillRect/>
          </a:stretch>
        </p:blipFill>
        <p:spPr>
          <a:xfrm>
            <a:off x="5889401" y="793593"/>
            <a:ext cx="5753100" cy="4873111"/>
          </a:xfrm>
          <a:prstGeom prst="rect">
            <a:avLst/>
          </a:prstGeom>
        </p:spPr>
      </p:pic>
    </p:spTree>
    <p:extLst>
      <p:ext uri="{BB962C8B-B14F-4D97-AF65-F5344CB8AC3E}">
        <p14:creationId xmlns:p14="http://schemas.microsoft.com/office/powerpoint/2010/main" val="3690283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Age Group Wise Satisfaction Percentage based on customer feedback</a:t>
            </a:r>
          </a:p>
        </p:txBody>
      </p:sp>
      <p:pic>
        <p:nvPicPr>
          <p:cNvPr id="4" name="Picture 3"/>
          <p:cNvPicPr>
            <a:picLocks noChangeAspect="1"/>
          </p:cNvPicPr>
          <p:nvPr/>
        </p:nvPicPr>
        <p:blipFill>
          <a:blip r:embed="rId2"/>
          <a:stretch>
            <a:fillRect/>
          </a:stretch>
        </p:blipFill>
        <p:spPr>
          <a:xfrm>
            <a:off x="3090930" y="832231"/>
            <a:ext cx="5210041" cy="5117810"/>
          </a:xfrm>
          <a:prstGeom prst="rect">
            <a:avLst/>
          </a:prstGeom>
        </p:spPr>
      </p:pic>
    </p:spTree>
    <p:extLst>
      <p:ext uri="{BB962C8B-B14F-4D97-AF65-F5344CB8AC3E}">
        <p14:creationId xmlns:p14="http://schemas.microsoft.com/office/powerpoint/2010/main" val="3555757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971550"/>
            <a:ext cx="11125200" cy="4914900"/>
          </a:xfrm>
          <a:prstGeom prst="rect">
            <a:avLst/>
          </a:prstGeom>
        </p:spPr>
      </p:pic>
    </p:spTree>
    <p:extLst>
      <p:ext uri="{BB962C8B-B14F-4D97-AF65-F5344CB8AC3E}">
        <p14:creationId xmlns:p14="http://schemas.microsoft.com/office/powerpoint/2010/main" val="1612068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Majority of peoples belonging to 31-40 years age group, who are shopping regularly. We need to look other age group too </a:t>
            </a:r>
          </a:p>
          <a:p>
            <a:pPr>
              <a:buAutoNum type="arabicPeriod"/>
            </a:pPr>
            <a:r>
              <a:rPr lang="en-US" sz="1600" dirty="0" smtClean="0">
                <a:latin typeface="Bookman Old Style" panose="02050604050505020204" pitchFamily="18" charset="0"/>
              </a:rPr>
              <a:t>Who is in the age of 51 years and above, they are not shopping regularly, only few of them are doing</a:t>
            </a:r>
          </a:p>
          <a:p>
            <a:pPr>
              <a:buAutoNum type="arabicPeriod"/>
            </a:pPr>
            <a:r>
              <a:rPr lang="en-US" sz="1600" dirty="0" smtClean="0">
                <a:latin typeface="Bookman Old Style" panose="02050604050505020204" pitchFamily="18" charset="0"/>
              </a:rPr>
              <a:t>As per above graph every group people are doing shopping Less than 10 times </a:t>
            </a:r>
          </a:p>
        </p:txBody>
      </p:sp>
      <p:pic>
        <p:nvPicPr>
          <p:cNvPr id="6" name="Picture 5"/>
          <p:cNvPicPr>
            <a:picLocks noChangeAspect="1"/>
          </p:cNvPicPr>
          <p:nvPr/>
        </p:nvPicPr>
        <p:blipFill>
          <a:blip r:embed="rId2"/>
          <a:stretch>
            <a:fillRect/>
          </a:stretch>
        </p:blipFill>
        <p:spPr>
          <a:xfrm>
            <a:off x="1001075" y="269575"/>
            <a:ext cx="9612122" cy="4507806"/>
          </a:xfrm>
          <a:prstGeom prst="rect">
            <a:avLst/>
          </a:prstGeom>
        </p:spPr>
      </p:pic>
    </p:spTree>
    <p:extLst>
      <p:ext uri="{BB962C8B-B14F-4D97-AF65-F5344CB8AC3E}">
        <p14:creationId xmlns:p14="http://schemas.microsoft.com/office/powerpoint/2010/main" val="3608255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Maximum people are using Window/Window mobile to access the online store</a:t>
            </a:r>
          </a:p>
          <a:p>
            <a:pPr>
              <a:buAutoNum type="arabicPeriod"/>
            </a:pPr>
            <a:r>
              <a:rPr lang="en-US" sz="1600" dirty="0" smtClean="0">
                <a:latin typeface="Bookman Old Style" panose="02050604050505020204" pitchFamily="18" charset="0"/>
              </a:rPr>
              <a:t>Very less people are using IOS/Mac to access the online store</a:t>
            </a:r>
          </a:p>
        </p:txBody>
      </p:sp>
      <p:pic>
        <p:nvPicPr>
          <p:cNvPr id="7" name="Picture 6"/>
          <p:cNvPicPr>
            <a:picLocks noChangeAspect="1"/>
          </p:cNvPicPr>
          <p:nvPr/>
        </p:nvPicPr>
        <p:blipFill>
          <a:blip r:embed="rId2"/>
          <a:stretch>
            <a:fillRect/>
          </a:stretch>
        </p:blipFill>
        <p:spPr>
          <a:xfrm>
            <a:off x="1564202" y="637303"/>
            <a:ext cx="8416411" cy="3856176"/>
          </a:xfrm>
          <a:prstGeom prst="rect">
            <a:avLst/>
          </a:prstGeom>
        </p:spPr>
      </p:pic>
    </p:spTree>
    <p:extLst>
      <p:ext uri="{BB962C8B-B14F-4D97-AF65-F5344CB8AC3E}">
        <p14:creationId xmlns:p14="http://schemas.microsoft.com/office/powerpoint/2010/main" val="2178199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Google Chrome browser is on top in usage. Whereas </a:t>
            </a:r>
            <a:r>
              <a:rPr lang="en-US" sz="1600" dirty="0" err="1" smtClean="0">
                <a:latin typeface="Bookman Old Style" panose="02050604050505020204" pitchFamily="18" charset="0"/>
              </a:rPr>
              <a:t>Mozila</a:t>
            </a:r>
            <a:r>
              <a:rPr lang="en-US" sz="1600" dirty="0" smtClean="0">
                <a:latin typeface="Bookman Old Style" panose="02050604050505020204" pitchFamily="18" charset="0"/>
              </a:rPr>
              <a:t> and Opera are used by few people only</a:t>
            </a:r>
          </a:p>
          <a:p>
            <a:pPr>
              <a:buAutoNum type="arabicPeriod"/>
            </a:pPr>
            <a:r>
              <a:rPr lang="en-US" sz="1600" dirty="0" err="1" smtClean="0">
                <a:latin typeface="Bookman Old Style" panose="02050604050505020204" pitchFamily="18" charset="0"/>
              </a:rPr>
              <a:t>Mozila</a:t>
            </a:r>
            <a:r>
              <a:rPr lang="en-US" sz="1600" dirty="0" smtClean="0">
                <a:latin typeface="Bookman Old Style" panose="02050604050505020204" pitchFamily="18" charset="0"/>
              </a:rPr>
              <a:t> is used by only two age group people , 31-40 years and 21-30 year age group people</a:t>
            </a:r>
          </a:p>
          <a:p>
            <a:pPr>
              <a:buAutoNum type="arabicPeriod"/>
            </a:pPr>
            <a:endParaRPr lang="en-US" sz="1600" dirty="0" smtClean="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1203191" y="456999"/>
            <a:ext cx="8777422" cy="4195453"/>
          </a:xfrm>
          <a:prstGeom prst="rect">
            <a:avLst/>
          </a:prstGeom>
        </p:spPr>
      </p:pic>
    </p:spTree>
    <p:extLst>
      <p:ext uri="{BB962C8B-B14F-4D97-AF65-F5344CB8AC3E}">
        <p14:creationId xmlns:p14="http://schemas.microsoft.com/office/powerpoint/2010/main" val="4242383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Search engine is giving best result to attract customers of all age group for the first time</a:t>
            </a:r>
          </a:p>
          <a:p>
            <a:pPr>
              <a:buAutoNum type="arabicPeriod"/>
            </a:pPr>
            <a:r>
              <a:rPr lang="en-US" sz="1600" dirty="0" smtClean="0">
                <a:latin typeface="Bookman Old Style" panose="02050604050505020204" pitchFamily="18" charset="0"/>
              </a:rPr>
              <a:t>Content marketing and Display </a:t>
            </a:r>
            <a:r>
              <a:rPr lang="en-US" sz="1600" dirty="0" err="1" smtClean="0">
                <a:latin typeface="Bookman Old Style" panose="02050604050505020204" pitchFamily="18" charset="0"/>
              </a:rPr>
              <a:t>Advertis</a:t>
            </a:r>
            <a:r>
              <a:rPr lang="en-US" sz="1600" dirty="0" smtClean="0">
                <a:latin typeface="Bookman Old Style" panose="02050604050505020204" pitchFamily="18" charset="0"/>
              </a:rPr>
              <a:t> are equally contributing to attract new customer</a:t>
            </a:r>
          </a:p>
        </p:txBody>
      </p:sp>
      <p:pic>
        <p:nvPicPr>
          <p:cNvPr id="5" name="Picture 4"/>
          <p:cNvPicPr>
            <a:picLocks noChangeAspect="1"/>
          </p:cNvPicPr>
          <p:nvPr/>
        </p:nvPicPr>
        <p:blipFill>
          <a:blip r:embed="rId2"/>
          <a:stretch>
            <a:fillRect/>
          </a:stretch>
        </p:blipFill>
        <p:spPr>
          <a:xfrm>
            <a:off x="1303047" y="521393"/>
            <a:ext cx="8677566" cy="4092028"/>
          </a:xfrm>
          <a:prstGeom prst="rect">
            <a:avLst/>
          </a:prstGeom>
        </p:spPr>
      </p:pic>
    </p:spTree>
    <p:extLst>
      <p:ext uri="{BB962C8B-B14F-4D97-AF65-F5344CB8AC3E}">
        <p14:creationId xmlns:p14="http://schemas.microsoft.com/office/powerpoint/2010/main" val="498590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4912" y="1033462"/>
            <a:ext cx="9782175" cy="4791075"/>
          </a:xfrm>
          <a:prstGeom prst="rect">
            <a:avLst/>
          </a:prstGeom>
        </p:spPr>
      </p:pic>
    </p:spTree>
    <p:extLst>
      <p:ext uri="{BB962C8B-B14F-4D97-AF65-F5344CB8AC3E}">
        <p14:creationId xmlns:p14="http://schemas.microsoft.com/office/powerpoint/2010/main" val="317113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After first time interaction, customers mainly reaching site Via application , Search </a:t>
            </a:r>
            <a:r>
              <a:rPr lang="en-US" sz="1600" dirty="0" err="1" smtClean="0">
                <a:latin typeface="Bookman Old Style" panose="02050604050505020204" pitchFamily="18" charset="0"/>
              </a:rPr>
              <a:t>Egnine</a:t>
            </a:r>
            <a:r>
              <a:rPr lang="en-US" sz="1600" dirty="0" smtClean="0">
                <a:latin typeface="Bookman Old Style" panose="02050604050505020204" pitchFamily="18" charset="0"/>
              </a:rPr>
              <a:t> and directly </a:t>
            </a:r>
            <a:r>
              <a:rPr lang="en-US" sz="1600" dirty="0" err="1" smtClean="0">
                <a:latin typeface="Bookman Old Style" panose="02050604050505020204" pitchFamily="18" charset="0"/>
              </a:rPr>
              <a:t>url</a:t>
            </a:r>
            <a:endParaRPr lang="en-US" sz="1600" dirty="0" smtClean="0">
              <a:latin typeface="Bookman Old Style" panose="02050604050505020204" pitchFamily="18" charset="0"/>
            </a:endParaRPr>
          </a:p>
          <a:p>
            <a:pPr>
              <a:buAutoNum type="arabicPeriod"/>
            </a:pPr>
            <a:r>
              <a:rPr lang="en-US" sz="1600" dirty="0" smtClean="0">
                <a:latin typeface="Bookman Old Style" panose="02050604050505020204" pitchFamily="18" charset="0"/>
              </a:rPr>
              <a:t>But Age group of &gt; 50 are not reaching site through application </a:t>
            </a:r>
          </a:p>
          <a:p>
            <a:pPr>
              <a:buAutoNum type="arabicPeriod"/>
            </a:pPr>
            <a:r>
              <a:rPr lang="en-US" sz="1600" dirty="0" smtClean="0">
                <a:latin typeface="Bookman Old Style" panose="02050604050505020204" pitchFamily="18" charset="0"/>
              </a:rPr>
              <a:t>Social media is only few peoples who are in age group of 21-30 years and 41-50 </a:t>
            </a:r>
            <a:r>
              <a:rPr lang="en-US" sz="1600" dirty="0" err="1" smtClean="0">
                <a:latin typeface="Bookman Old Style" panose="02050604050505020204" pitchFamily="18" charset="0"/>
              </a:rPr>
              <a:t>yeras</a:t>
            </a:r>
            <a:endParaRPr lang="en-US" sz="1600" dirty="0" smtClean="0">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1154954" y="469877"/>
            <a:ext cx="8671625" cy="4161543"/>
          </a:xfrm>
          <a:prstGeom prst="rect">
            <a:avLst/>
          </a:prstGeom>
        </p:spPr>
      </p:pic>
    </p:spTree>
    <p:extLst>
      <p:ext uri="{BB962C8B-B14F-4D97-AF65-F5344CB8AC3E}">
        <p14:creationId xmlns:p14="http://schemas.microsoft.com/office/powerpoint/2010/main" val="2201506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Less than 20 year age group people are taking only 1-5 min to make decision</a:t>
            </a:r>
          </a:p>
          <a:p>
            <a:pPr>
              <a:buAutoNum type="arabicPeriod"/>
            </a:pPr>
            <a:r>
              <a:rPr lang="en-US" sz="1600" dirty="0" smtClean="0">
                <a:latin typeface="Bookman Old Style" panose="02050604050505020204" pitchFamily="18" charset="0"/>
              </a:rPr>
              <a:t>Maximum number of people from each age group are taking more than 15 </a:t>
            </a:r>
            <a:r>
              <a:rPr lang="en-US" sz="1600" dirty="0" err="1" smtClean="0">
                <a:latin typeface="Bookman Old Style" panose="02050604050505020204" pitchFamily="18" charset="0"/>
              </a:rPr>
              <a:t>mins</a:t>
            </a:r>
            <a:r>
              <a:rPr lang="en-US" sz="1600" dirty="0" smtClean="0">
                <a:latin typeface="Bookman Old Style" panose="02050604050505020204" pitchFamily="18" charset="0"/>
              </a:rPr>
              <a:t> time to make decision except less than 20 years age group people</a:t>
            </a:r>
          </a:p>
        </p:txBody>
      </p:sp>
      <p:pic>
        <p:nvPicPr>
          <p:cNvPr id="5" name="Picture 4"/>
          <p:cNvPicPr>
            <a:picLocks noChangeAspect="1"/>
          </p:cNvPicPr>
          <p:nvPr/>
        </p:nvPicPr>
        <p:blipFill>
          <a:blip r:embed="rId2"/>
          <a:stretch>
            <a:fillRect/>
          </a:stretch>
        </p:blipFill>
        <p:spPr>
          <a:xfrm>
            <a:off x="1246769" y="384987"/>
            <a:ext cx="9275271" cy="4392394"/>
          </a:xfrm>
          <a:prstGeom prst="rect">
            <a:avLst/>
          </a:prstGeom>
        </p:spPr>
      </p:pic>
    </p:spTree>
    <p:extLst>
      <p:ext uri="{BB962C8B-B14F-4D97-AF65-F5344CB8AC3E}">
        <p14:creationId xmlns:p14="http://schemas.microsoft.com/office/powerpoint/2010/main" val="4184962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Majority is using Credit/Debit card payment option </a:t>
            </a:r>
          </a:p>
          <a:p>
            <a:pPr>
              <a:buAutoNum type="arabicPeriod"/>
            </a:pPr>
            <a:r>
              <a:rPr lang="en-US" sz="1600" dirty="0" smtClean="0">
                <a:latin typeface="Bookman Old Style" panose="02050604050505020204" pitchFamily="18" charset="0"/>
              </a:rPr>
              <a:t>We can point out that 51 years and above age group people are not using E-wallet payment method</a:t>
            </a:r>
          </a:p>
        </p:txBody>
      </p:sp>
      <p:pic>
        <p:nvPicPr>
          <p:cNvPr id="3" name="Picture 2"/>
          <p:cNvPicPr>
            <a:picLocks noChangeAspect="1"/>
          </p:cNvPicPr>
          <p:nvPr/>
        </p:nvPicPr>
        <p:blipFill>
          <a:blip r:embed="rId2"/>
          <a:stretch>
            <a:fillRect/>
          </a:stretch>
        </p:blipFill>
        <p:spPr>
          <a:xfrm>
            <a:off x="1154955" y="515154"/>
            <a:ext cx="9379963" cy="4111482"/>
          </a:xfrm>
          <a:prstGeom prst="rect">
            <a:avLst/>
          </a:prstGeom>
        </p:spPr>
      </p:pic>
    </p:spTree>
    <p:extLst>
      <p:ext uri="{BB962C8B-B14F-4D97-AF65-F5344CB8AC3E}">
        <p14:creationId xmlns:p14="http://schemas.microsoft.com/office/powerpoint/2010/main" val="1682236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860400"/>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If we see people who are very frequently abandon, then we found 41-50 years age group people are abandoning cart very frequently as compare to other age groups</a:t>
            </a:r>
          </a:p>
          <a:p>
            <a:pPr>
              <a:buAutoNum type="arabicPeriod"/>
            </a:pPr>
            <a:r>
              <a:rPr lang="en-US" sz="1600" dirty="0" smtClean="0">
                <a:latin typeface="Bookman Old Style" panose="02050604050505020204" pitchFamily="18" charset="0"/>
              </a:rPr>
              <a:t>All age group people have abandon shopping cart sometimes </a:t>
            </a:r>
          </a:p>
          <a:p>
            <a:pPr>
              <a:buAutoNum type="arabicPeriod"/>
            </a:pPr>
            <a:endParaRPr lang="en-US" sz="1600" dirty="0" smtClean="0">
              <a:latin typeface="Bookman Old Style" panose="02050604050505020204" pitchFamily="18" charset="0"/>
            </a:endParaRPr>
          </a:p>
        </p:txBody>
      </p:sp>
      <p:pic>
        <p:nvPicPr>
          <p:cNvPr id="5" name="Picture 4"/>
          <p:cNvPicPr>
            <a:picLocks noChangeAspect="1"/>
          </p:cNvPicPr>
          <p:nvPr/>
        </p:nvPicPr>
        <p:blipFill>
          <a:blip r:embed="rId2"/>
          <a:stretch>
            <a:fillRect/>
          </a:stretch>
        </p:blipFill>
        <p:spPr>
          <a:xfrm>
            <a:off x="1287887" y="276687"/>
            <a:ext cx="8692726" cy="4500694"/>
          </a:xfrm>
          <a:prstGeom prst="rect">
            <a:avLst/>
          </a:prstGeom>
        </p:spPr>
      </p:pic>
    </p:spTree>
    <p:extLst>
      <p:ext uri="{BB962C8B-B14F-4D97-AF65-F5344CB8AC3E}">
        <p14:creationId xmlns:p14="http://schemas.microsoft.com/office/powerpoint/2010/main" val="2350377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4777381"/>
            <a:ext cx="8825658" cy="157190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Main Region for abandon is Better Alternative offer</a:t>
            </a:r>
          </a:p>
          <a:p>
            <a:pPr>
              <a:buAutoNum type="arabicPeriod"/>
            </a:pPr>
            <a:r>
              <a:rPr lang="en-US" sz="1600" dirty="0" smtClean="0">
                <a:latin typeface="Bookman Old Style" panose="02050604050505020204" pitchFamily="18" charset="0"/>
              </a:rPr>
              <a:t>Secondly, promo code not applicable</a:t>
            </a:r>
          </a:p>
          <a:p>
            <a:pPr>
              <a:buAutoNum type="arabicPeriod"/>
            </a:pPr>
            <a:r>
              <a:rPr lang="en-US" sz="1600" dirty="0" smtClean="0">
                <a:latin typeface="Bookman Old Style" panose="02050604050505020204" pitchFamily="18" charset="0"/>
              </a:rPr>
              <a:t>Lack of trust</a:t>
            </a:r>
          </a:p>
          <a:p>
            <a:pPr>
              <a:buAutoNum type="arabicPeriod"/>
            </a:pPr>
            <a:r>
              <a:rPr lang="en-US" sz="1600" dirty="0" smtClean="0">
                <a:latin typeface="Bookman Old Style" panose="02050604050505020204" pitchFamily="18" charset="0"/>
              </a:rPr>
              <a:t>One can work on it and fix to overcome this problems</a:t>
            </a:r>
          </a:p>
        </p:txBody>
      </p:sp>
      <p:pic>
        <p:nvPicPr>
          <p:cNvPr id="3" name="Picture 2"/>
          <p:cNvPicPr>
            <a:picLocks noChangeAspect="1"/>
          </p:cNvPicPr>
          <p:nvPr/>
        </p:nvPicPr>
        <p:blipFill>
          <a:blip r:embed="rId2"/>
          <a:stretch>
            <a:fillRect/>
          </a:stretch>
        </p:blipFill>
        <p:spPr>
          <a:xfrm>
            <a:off x="815847" y="321971"/>
            <a:ext cx="10053922" cy="4237350"/>
          </a:xfrm>
          <a:prstGeom prst="rect">
            <a:avLst/>
          </a:prstGeom>
        </p:spPr>
      </p:pic>
    </p:spTree>
    <p:extLst>
      <p:ext uri="{BB962C8B-B14F-4D97-AF65-F5344CB8AC3E}">
        <p14:creationId xmlns:p14="http://schemas.microsoft.com/office/powerpoint/2010/main" val="1715975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54955" y="5331853"/>
            <a:ext cx="8825658" cy="101743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AutoNum type="arabicPeriod"/>
            </a:pPr>
            <a:r>
              <a:rPr lang="en-US" sz="1600" dirty="0" smtClean="0">
                <a:latin typeface="Bookman Old Style" panose="02050604050505020204" pitchFamily="18" charset="0"/>
              </a:rPr>
              <a:t>People who are shopping online from last 1-2 years are not shopping regularly as found in above graph</a:t>
            </a:r>
          </a:p>
          <a:p>
            <a:pPr>
              <a:buAutoNum type="arabicPeriod"/>
            </a:pPr>
            <a:r>
              <a:rPr lang="en-US" sz="1600" dirty="0" smtClean="0">
                <a:latin typeface="Bookman Old Style" panose="02050604050505020204" pitchFamily="18" charset="0"/>
              </a:rPr>
              <a:t>Maximum people have shopping online only less than 10 times </a:t>
            </a:r>
          </a:p>
        </p:txBody>
      </p:sp>
      <p:pic>
        <p:nvPicPr>
          <p:cNvPr id="5" name="Picture 4"/>
          <p:cNvPicPr>
            <a:picLocks noChangeAspect="1"/>
          </p:cNvPicPr>
          <p:nvPr/>
        </p:nvPicPr>
        <p:blipFill>
          <a:blip r:embed="rId2"/>
          <a:stretch>
            <a:fillRect/>
          </a:stretch>
        </p:blipFill>
        <p:spPr>
          <a:xfrm>
            <a:off x="524948" y="302452"/>
            <a:ext cx="11143311" cy="4913492"/>
          </a:xfrm>
          <a:prstGeom prst="rect">
            <a:avLst/>
          </a:prstGeom>
        </p:spPr>
      </p:pic>
    </p:spTree>
    <p:extLst>
      <p:ext uri="{BB962C8B-B14F-4D97-AF65-F5344CB8AC3E}">
        <p14:creationId xmlns:p14="http://schemas.microsoft.com/office/powerpoint/2010/main" val="340339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674255"/>
            <a:ext cx="8825657" cy="3103126"/>
          </a:xfrm>
        </p:spPr>
        <p:txBody>
          <a:bodyPr/>
          <a:lstStyle/>
          <a:p>
            <a:pPr algn="ctr"/>
            <a:r>
              <a:rPr lang="en-US" sz="4400" dirty="0" smtClean="0">
                <a:latin typeface="Bookman Old Style" panose="02050604050505020204" pitchFamily="18" charset="0"/>
              </a:rPr>
              <a:t>Different –different services survey with different -different age group people graph created in the </a:t>
            </a:r>
            <a:r>
              <a:rPr lang="en-US" sz="4400" dirty="0" err="1" smtClean="0">
                <a:latin typeface="Bookman Old Style" panose="02050604050505020204" pitchFamily="18" charset="0"/>
              </a:rPr>
              <a:t>Jupyter</a:t>
            </a:r>
            <a:r>
              <a:rPr lang="en-US" sz="4400" dirty="0" smtClean="0">
                <a:latin typeface="Bookman Old Style" panose="02050604050505020204" pitchFamily="18" charset="0"/>
              </a:rPr>
              <a:t> notebook</a:t>
            </a:r>
            <a:endParaRPr lang="en-US" sz="4400" dirty="0">
              <a:latin typeface="Bookman Old Style" panose="02050604050505020204" pitchFamily="18" charset="0"/>
            </a:endParaRPr>
          </a:p>
        </p:txBody>
      </p:sp>
    </p:spTree>
    <p:extLst>
      <p:ext uri="{BB962C8B-B14F-4D97-AF65-F5344CB8AC3E}">
        <p14:creationId xmlns:p14="http://schemas.microsoft.com/office/powerpoint/2010/main" val="2355688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4437" y="1514475"/>
            <a:ext cx="9763125" cy="3829050"/>
          </a:xfrm>
          <a:prstGeom prst="rect">
            <a:avLst/>
          </a:prstGeom>
        </p:spPr>
      </p:pic>
    </p:spTree>
    <p:extLst>
      <p:ext uri="{BB962C8B-B14F-4D97-AF65-F5344CB8AC3E}">
        <p14:creationId xmlns:p14="http://schemas.microsoft.com/office/powerpoint/2010/main" val="3177252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276896" y="1287887"/>
            <a:ext cx="5647387" cy="4726547"/>
          </a:xfrm>
          <a:prstGeom prst="rect">
            <a:avLst/>
          </a:prstGeom>
        </p:spPr>
      </p:pic>
      <p:pic>
        <p:nvPicPr>
          <p:cNvPr id="4" name="Picture 3"/>
          <p:cNvPicPr>
            <a:picLocks noChangeAspect="1"/>
          </p:cNvPicPr>
          <p:nvPr/>
        </p:nvPicPr>
        <p:blipFill>
          <a:blip r:embed="rId3"/>
          <a:stretch>
            <a:fillRect/>
          </a:stretch>
        </p:blipFill>
        <p:spPr>
          <a:xfrm>
            <a:off x="6296629" y="1287887"/>
            <a:ext cx="5526177" cy="4726547"/>
          </a:xfrm>
          <a:prstGeom prst="rect">
            <a:avLst/>
          </a:prstGeom>
        </p:spPr>
      </p:pic>
    </p:spTree>
    <p:extLst>
      <p:ext uri="{BB962C8B-B14F-4D97-AF65-F5344CB8AC3E}">
        <p14:creationId xmlns:p14="http://schemas.microsoft.com/office/powerpoint/2010/main" val="2991914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5" name="Picture 4"/>
          <p:cNvPicPr>
            <a:picLocks noChangeAspect="1"/>
          </p:cNvPicPr>
          <p:nvPr/>
        </p:nvPicPr>
        <p:blipFill>
          <a:blip r:embed="rId2"/>
          <a:stretch>
            <a:fillRect/>
          </a:stretch>
        </p:blipFill>
        <p:spPr>
          <a:xfrm>
            <a:off x="197075" y="927279"/>
            <a:ext cx="5521145" cy="4964391"/>
          </a:xfrm>
          <a:prstGeom prst="rect">
            <a:avLst/>
          </a:prstGeom>
        </p:spPr>
      </p:pic>
      <p:pic>
        <p:nvPicPr>
          <p:cNvPr id="8" name="Picture 7"/>
          <p:cNvPicPr>
            <a:picLocks noChangeAspect="1"/>
          </p:cNvPicPr>
          <p:nvPr/>
        </p:nvPicPr>
        <p:blipFill>
          <a:blip r:embed="rId3"/>
          <a:stretch>
            <a:fillRect/>
          </a:stretch>
        </p:blipFill>
        <p:spPr>
          <a:xfrm>
            <a:off x="5993908" y="927278"/>
            <a:ext cx="5648593" cy="4964391"/>
          </a:xfrm>
          <a:prstGeom prst="rect">
            <a:avLst/>
          </a:prstGeom>
        </p:spPr>
      </p:pic>
    </p:spTree>
    <p:extLst>
      <p:ext uri="{BB962C8B-B14F-4D97-AF65-F5344CB8AC3E}">
        <p14:creationId xmlns:p14="http://schemas.microsoft.com/office/powerpoint/2010/main" val="219999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0625" y="1200150"/>
            <a:ext cx="9810750" cy="4457700"/>
          </a:xfrm>
          <a:prstGeom prst="rect">
            <a:avLst/>
          </a:prstGeom>
        </p:spPr>
      </p:pic>
    </p:spTree>
    <p:extLst>
      <p:ext uri="{BB962C8B-B14F-4D97-AF65-F5344CB8AC3E}">
        <p14:creationId xmlns:p14="http://schemas.microsoft.com/office/powerpoint/2010/main" val="1850105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354035" y="927278"/>
            <a:ext cx="5377064" cy="4964391"/>
          </a:xfrm>
          <a:prstGeom prst="rect">
            <a:avLst/>
          </a:prstGeom>
        </p:spPr>
      </p:pic>
      <p:pic>
        <p:nvPicPr>
          <p:cNvPr id="7" name="Picture 6"/>
          <p:cNvPicPr>
            <a:picLocks noChangeAspect="1"/>
          </p:cNvPicPr>
          <p:nvPr/>
        </p:nvPicPr>
        <p:blipFill>
          <a:blip r:embed="rId3"/>
          <a:stretch>
            <a:fillRect/>
          </a:stretch>
        </p:blipFill>
        <p:spPr>
          <a:xfrm>
            <a:off x="5924281" y="927278"/>
            <a:ext cx="5959967" cy="4964391"/>
          </a:xfrm>
          <a:prstGeom prst="rect">
            <a:avLst/>
          </a:prstGeom>
        </p:spPr>
      </p:pic>
    </p:spTree>
    <p:extLst>
      <p:ext uri="{BB962C8B-B14F-4D97-AF65-F5344CB8AC3E}">
        <p14:creationId xmlns:p14="http://schemas.microsoft.com/office/powerpoint/2010/main" val="200511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406758" y="927278"/>
            <a:ext cx="5543281" cy="5314950"/>
          </a:xfrm>
          <a:prstGeom prst="rect">
            <a:avLst/>
          </a:prstGeom>
        </p:spPr>
      </p:pic>
      <p:pic>
        <p:nvPicPr>
          <p:cNvPr id="8" name="Picture 7"/>
          <p:cNvPicPr>
            <a:picLocks noChangeAspect="1"/>
          </p:cNvPicPr>
          <p:nvPr/>
        </p:nvPicPr>
        <p:blipFill>
          <a:blip r:embed="rId3"/>
          <a:stretch>
            <a:fillRect/>
          </a:stretch>
        </p:blipFill>
        <p:spPr>
          <a:xfrm>
            <a:off x="6181859" y="927278"/>
            <a:ext cx="5772150" cy="5314950"/>
          </a:xfrm>
          <a:prstGeom prst="rect">
            <a:avLst/>
          </a:prstGeom>
        </p:spPr>
      </p:pic>
    </p:spTree>
    <p:extLst>
      <p:ext uri="{BB962C8B-B14F-4D97-AF65-F5344CB8AC3E}">
        <p14:creationId xmlns:p14="http://schemas.microsoft.com/office/powerpoint/2010/main" val="2367565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257309" y="927278"/>
            <a:ext cx="5692730" cy="5225963"/>
          </a:xfrm>
          <a:prstGeom prst="rect">
            <a:avLst/>
          </a:prstGeom>
        </p:spPr>
      </p:pic>
      <p:pic>
        <p:nvPicPr>
          <p:cNvPr id="7" name="Picture 6"/>
          <p:cNvPicPr>
            <a:picLocks noChangeAspect="1"/>
          </p:cNvPicPr>
          <p:nvPr/>
        </p:nvPicPr>
        <p:blipFill>
          <a:blip r:embed="rId3"/>
          <a:stretch>
            <a:fillRect/>
          </a:stretch>
        </p:blipFill>
        <p:spPr>
          <a:xfrm>
            <a:off x="6181859" y="927278"/>
            <a:ext cx="5692462" cy="5225963"/>
          </a:xfrm>
          <a:prstGeom prst="rect">
            <a:avLst/>
          </a:prstGeom>
        </p:spPr>
      </p:pic>
    </p:spTree>
    <p:extLst>
      <p:ext uri="{BB962C8B-B14F-4D97-AF65-F5344CB8AC3E}">
        <p14:creationId xmlns:p14="http://schemas.microsoft.com/office/powerpoint/2010/main" val="1339559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358730" y="927278"/>
            <a:ext cx="5700744" cy="5214779"/>
          </a:xfrm>
          <a:prstGeom prst="rect">
            <a:avLst/>
          </a:prstGeom>
        </p:spPr>
      </p:pic>
      <p:pic>
        <p:nvPicPr>
          <p:cNvPr id="8" name="Picture 7"/>
          <p:cNvPicPr>
            <a:picLocks noChangeAspect="1"/>
          </p:cNvPicPr>
          <p:nvPr/>
        </p:nvPicPr>
        <p:blipFill>
          <a:blip r:embed="rId3"/>
          <a:stretch>
            <a:fillRect/>
          </a:stretch>
        </p:blipFill>
        <p:spPr>
          <a:xfrm>
            <a:off x="6181860" y="927278"/>
            <a:ext cx="5460642" cy="5214779"/>
          </a:xfrm>
          <a:prstGeom prst="rect">
            <a:avLst/>
          </a:prstGeom>
        </p:spPr>
      </p:pic>
    </p:spTree>
    <p:extLst>
      <p:ext uri="{BB962C8B-B14F-4D97-AF65-F5344CB8AC3E}">
        <p14:creationId xmlns:p14="http://schemas.microsoft.com/office/powerpoint/2010/main" val="1805912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248521" y="877192"/>
            <a:ext cx="5830307" cy="5314950"/>
          </a:xfrm>
          <a:prstGeom prst="rect">
            <a:avLst/>
          </a:prstGeom>
        </p:spPr>
      </p:pic>
      <p:pic>
        <p:nvPicPr>
          <p:cNvPr id="7" name="Picture 6"/>
          <p:cNvPicPr>
            <a:picLocks noChangeAspect="1"/>
          </p:cNvPicPr>
          <p:nvPr/>
        </p:nvPicPr>
        <p:blipFill>
          <a:blip r:embed="rId3"/>
          <a:stretch>
            <a:fillRect/>
          </a:stretch>
        </p:blipFill>
        <p:spPr>
          <a:xfrm>
            <a:off x="6299110" y="877192"/>
            <a:ext cx="5626726" cy="5314950"/>
          </a:xfrm>
          <a:prstGeom prst="rect">
            <a:avLst/>
          </a:prstGeom>
        </p:spPr>
      </p:pic>
    </p:spTree>
    <p:extLst>
      <p:ext uri="{BB962C8B-B14F-4D97-AF65-F5344CB8AC3E}">
        <p14:creationId xmlns:p14="http://schemas.microsoft.com/office/powerpoint/2010/main" val="1686811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203514" y="877192"/>
            <a:ext cx="5886450" cy="5314950"/>
          </a:xfrm>
          <a:prstGeom prst="rect">
            <a:avLst/>
          </a:prstGeom>
        </p:spPr>
      </p:pic>
      <p:pic>
        <p:nvPicPr>
          <p:cNvPr id="8" name="Picture 7"/>
          <p:cNvPicPr>
            <a:picLocks noChangeAspect="1"/>
          </p:cNvPicPr>
          <p:nvPr/>
        </p:nvPicPr>
        <p:blipFill>
          <a:blip r:embed="rId3"/>
          <a:stretch>
            <a:fillRect/>
          </a:stretch>
        </p:blipFill>
        <p:spPr>
          <a:xfrm>
            <a:off x="6181859" y="877192"/>
            <a:ext cx="5848350" cy="5314950"/>
          </a:xfrm>
          <a:prstGeom prst="rect">
            <a:avLst/>
          </a:prstGeom>
        </p:spPr>
      </p:pic>
    </p:spTree>
    <p:extLst>
      <p:ext uri="{BB962C8B-B14F-4D97-AF65-F5344CB8AC3E}">
        <p14:creationId xmlns:p14="http://schemas.microsoft.com/office/powerpoint/2010/main" val="1115557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319289" y="877192"/>
            <a:ext cx="5746660" cy="5314950"/>
          </a:xfrm>
          <a:prstGeom prst="rect">
            <a:avLst/>
          </a:prstGeom>
        </p:spPr>
      </p:pic>
      <p:pic>
        <p:nvPicPr>
          <p:cNvPr id="7" name="Picture 6"/>
          <p:cNvPicPr>
            <a:picLocks noChangeAspect="1"/>
          </p:cNvPicPr>
          <p:nvPr/>
        </p:nvPicPr>
        <p:blipFill>
          <a:blip r:embed="rId3"/>
          <a:stretch>
            <a:fillRect/>
          </a:stretch>
        </p:blipFill>
        <p:spPr>
          <a:xfrm>
            <a:off x="6281066" y="877192"/>
            <a:ext cx="5644771" cy="5314950"/>
          </a:xfrm>
          <a:prstGeom prst="rect">
            <a:avLst/>
          </a:prstGeom>
        </p:spPr>
      </p:pic>
    </p:spTree>
    <p:extLst>
      <p:ext uri="{BB962C8B-B14F-4D97-AF65-F5344CB8AC3E}">
        <p14:creationId xmlns:p14="http://schemas.microsoft.com/office/powerpoint/2010/main" val="2475899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285884" y="877192"/>
            <a:ext cx="5895975" cy="5314950"/>
          </a:xfrm>
          <a:prstGeom prst="rect">
            <a:avLst/>
          </a:prstGeom>
        </p:spPr>
      </p:pic>
      <p:pic>
        <p:nvPicPr>
          <p:cNvPr id="8" name="Picture 7"/>
          <p:cNvPicPr>
            <a:picLocks noChangeAspect="1"/>
          </p:cNvPicPr>
          <p:nvPr/>
        </p:nvPicPr>
        <p:blipFill>
          <a:blip r:embed="rId3"/>
          <a:stretch>
            <a:fillRect/>
          </a:stretch>
        </p:blipFill>
        <p:spPr>
          <a:xfrm>
            <a:off x="6349284" y="877192"/>
            <a:ext cx="5475678" cy="5314950"/>
          </a:xfrm>
          <a:prstGeom prst="rect">
            <a:avLst/>
          </a:prstGeom>
        </p:spPr>
      </p:pic>
    </p:spTree>
    <p:extLst>
      <p:ext uri="{BB962C8B-B14F-4D97-AF65-F5344CB8AC3E}">
        <p14:creationId xmlns:p14="http://schemas.microsoft.com/office/powerpoint/2010/main" val="1905689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309093" y="877192"/>
            <a:ext cx="5834130" cy="5314950"/>
          </a:xfrm>
          <a:prstGeom prst="rect">
            <a:avLst/>
          </a:prstGeom>
        </p:spPr>
      </p:pic>
      <p:pic>
        <p:nvPicPr>
          <p:cNvPr id="7" name="Picture 6"/>
          <p:cNvPicPr>
            <a:picLocks noChangeAspect="1"/>
          </p:cNvPicPr>
          <p:nvPr/>
        </p:nvPicPr>
        <p:blipFill>
          <a:blip r:embed="rId3"/>
          <a:stretch>
            <a:fillRect/>
          </a:stretch>
        </p:blipFill>
        <p:spPr>
          <a:xfrm>
            <a:off x="6297769" y="877192"/>
            <a:ext cx="5780065" cy="5314950"/>
          </a:xfrm>
          <a:prstGeom prst="rect">
            <a:avLst/>
          </a:prstGeom>
        </p:spPr>
      </p:pic>
    </p:spTree>
    <p:extLst>
      <p:ext uri="{BB962C8B-B14F-4D97-AF65-F5344CB8AC3E}">
        <p14:creationId xmlns:p14="http://schemas.microsoft.com/office/powerpoint/2010/main" val="327681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439895" y="877192"/>
            <a:ext cx="5613176" cy="5314950"/>
          </a:xfrm>
          <a:prstGeom prst="rect">
            <a:avLst/>
          </a:prstGeom>
        </p:spPr>
      </p:pic>
      <p:pic>
        <p:nvPicPr>
          <p:cNvPr id="8" name="Picture 7"/>
          <p:cNvPicPr>
            <a:picLocks noChangeAspect="1"/>
          </p:cNvPicPr>
          <p:nvPr/>
        </p:nvPicPr>
        <p:blipFill>
          <a:blip r:embed="rId3"/>
          <a:stretch>
            <a:fillRect/>
          </a:stretch>
        </p:blipFill>
        <p:spPr>
          <a:xfrm>
            <a:off x="6181859" y="877192"/>
            <a:ext cx="5731099" cy="5314950"/>
          </a:xfrm>
          <a:prstGeom prst="rect">
            <a:avLst/>
          </a:prstGeom>
        </p:spPr>
      </p:pic>
    </p:spTree>
    <p:extLst>
      <p:ext uri="{BB962C8B-B14F-4D97-AF65-F5344CB8AC3E}">
        <p14:creationId xmlns:p14="http://schemas.microsoft.com/office/powerpoint/2010/main" val="289725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5862" y="1309687"/>
            <a:ext cx="9820275" cy="4238625"/>
          </a:xfrm>
          <a:prstGeom prst="rect">
            <a:avLst/>
          </a:prstGeom>
        </p:spPr>
      </p:pic>
    </p:spTree>
    <p:extLst>
      <p:ext uri="{BB962C8B-B14F-4D97-AF65-F5344CB8AC3E}">
        <p14:creationId xmlns:p14="http://schemas.microsoft.com/office/powerpoint/2010/main" val="2145054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184798" y="877192"/>
            <a:ext cx="5743575" cy="5314950"/>
          </a:xfrm>
          <a:prstGeom prst="rect">
            <a:avLst/>
          </a:prstGeom>
        </p:spPr>
      </p:pic>
      <p:pic>
        <p:nvPicPr>
          <p:cNvPr id="7" name="Picture 6"/>
          <p:cNvPicPr>
            <a:picLocks noChangeAspect="1"/>
          </p:cNvPicPr>
          <p:nvPr/>
        </p:nvPicPr>
        <p:blipFill>
          <a:blip r:embed="rId3"/>
          <a:stretch>
            <a:fillRect/>
          </a:stretch>
        </p:blipFill>
        <p:spPr>
          <a:xfrm>
            <a:off x="6053070" y="877192"/>
            <a:ext cx="5983511" cy="5314950"/>
          </a:xfrm>
          <a:prstGeom prst="rect">
            <a:avLst/>
          </a:prstGeom>
        </p:spPr>
      </p:pic>
    </p:spTree>
    <p:extLst>
      <p:ext uri="{BB962C8B-B14F-4D97-AF65-F5344CB8AC3E}">
        <p14:creationId xmlns:p14="http://schemas.microsoft.com/office/powerpoint/2010/main" val="3736343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4" name="Picture 3"/>
          <p:cNvPicPr>
            <a:picLocks noChangeAspect="1"/>
          </p:cNvPicPr>
          <p:nvPr/>
        </p:nvPicPr>
        <p:blipFill>
          <a:blip r:embed="rId2"/>
          <a:stretch>
            <a:fillRect/>
          </a:stretch>
        </p:blipFill>
        <p:spPr>
          <a:xfrm>
            <a:off x="242820" y="877192"/>
            <a:ext cx="5681462" cy="5314950"/>
          </a:xfrm>
          <a:prstGeom prst="rect">
            <a:avLst/>
          </a:prstGeom>
        </p:spPr>
      </p:pic>
      <p:pic>
        <p:nvPicPr>
          <p:cNvPr id="8" name="Picture 7"/>
          <p:cNvPicPr>
            <a:picLocks noChangeAspect="1"/>
          </p:cNvPicPr>
          <p:nvPr/>
        </p:nvPicPr>
        <p:blipFill>
          <a:blip r:embed="rId3"/>
          <a:stretch>
            <a:fillRect/>
          </a:stretch>
        </p:blipFill>
        <p:spPr>
          <a:xfrm>
            <a:off x="6065949" y="877192"/>
            <a:ext cx="5737202" cy="5314950"/>
          </a:xfrm>
          <a:prstGeom prst="rect">
            <a:avLst/>
          </a:prstGeom>
        </p:spPr>
      </p:pic>
    </p:spTree>
    <p:extLst>
      <p:ext uri="{BB962C8B-B14F-4D97-AF65-F5344CB8AC3E}">
        <p14:creationId xmlns:p14="http://schemas.microsoft.com/office/powerpoint/2010/main" val="405935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21217" y="154547"/>
            <a:ext cx="10921284" cy="4378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Service Analysis of overall Population feedback</a:t>
            </a:r>
          </a:p>
        </p:txBody>
      </p:sp>
      <p:pic>
        <p:nvPicPr>
          <p:cNvPr id="3" name="Picture 2"/>
          <p:cNvPicPr>
            <a:picLocks noChangeAspect="1"/>
          </p:cNvPicPr>
          <p:nvPr/>
        </p:nvPicPr>
        <p:blipFill>
          <a:blip r:embed="rId2"/>
          <a:stretch>
            <a:fillRect/>
          </a:stretch>
        </p:blipFill>
        <p:spPr>
          <a:xfrm>
            <a:off x="253284" y="877192"/>
            <a:ext cx="5683877" cy="5314950"/>
          </a:xfrm>
          <a:prstGeom prst="rect">
            <a:avLst/>
          </a:prstGeom>
        </p:spPr>
      </p:pic>
      <p:pic>
        <p:nvPicPr>
          <p:cNvPr id="7" name="Picture 6"/>
          <p:cNvPicPr>
            <a:picLocks noChangeAspect="1"/>
          </p:cNvPicPr>
          <p:nvPr/>
        </p:nvPicPr>
        <p:blipFill>
          <a:blip r:embed="rId3"/>
          <a:stretch>
            <a:fillRect/>
          </a:stretch>
        </p:blipFill>
        <p:spPr>
          <a:xfrm>
            <a:off x="6181859" y="877192"/>
            <a:ext cx="5695950" cy="5314950"/>
          </a:xfrm>
          <a:prstGeom prst="rect">
            <a:avLst/>
          </a:prstGeom>
        </p:spPr>
      </p:pic>
    </p:spTree>
    <p:extLst>
      <p:ext uri="{BB962C8B-B14F-4D97-AF65-F5344CB8AC3E}">
        <p14:creationId xmlns:p14="http://schemas.microsoft.com/office/powerpoint/2010/main" val="2233853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9175" y="1085850"/>
            <a:ext cx="10153650" cy="4686300"/>
          </a:xfrm>
          <a:prstGeom prst="rect">
            <a:avLst/>
          </a:prstGeom>
        </p:spPr>
      </p:pic>
    </p:spTree>
    <p:extLst>
      <p:ext uri="{BB962C8B-B14F-4D97-AF65-F5344CB8AC3E}">
        <p14:creationId xmlns:p14="http://schemas.microsoft.com/office/powerpoint/2010/main" val="1134749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9187" y="1038225"/>
            <a:ext cx="9953625" cy="4781550"/>
          </a:xfrm>
          <a:prstGeom prst="rect">
            <a:avLst/>
          </a:prstGeom>
        </p:spPr>
      </p:pic>
    </p:spTree>
    <p:extLst>
      <p:ext uri="{BB962C8B-B14F-4D97-AF65-F5344CB8AC3E}">
        <p14:creationId xmlns:p14="http://schemas.microsoft.com/office/powerpoint/2010/main" val="1665945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12" y="971550"/>
            <a:ext cx="9705975" cy="4914900"/>
          </a:xfrm>
          <a:prstGeom prst="rect">
            <a:avLst/>
          </a:prstGeom>
        </p:spPr>
      </p:pic>
    </p:spTree>
    <p:extLst>
      <p:ext uri="{BB962C8B-B14F-4D97-AF65-F5344CB8AC3E}">
        <p14:creationId xmlns:p14="http://schemas.microsoft.com/office/powerpoint/2010/main" val="259703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12" y="1066800"/>
            <a:ext cx="9705975" cy="4724400"/>
          </a:xfrm>
          <a:prstGeom prst="rect">
            <a:avLst/>
          </a:prstGeom>
        </p:spPr>
      </p:pic>
    </p:spTree>
    <p:extLst>
      <p:ext uri="{BB962C8B-B14F-4D97-AF65-F5344CB8AC3E}">
        <p14:creationId xmlns:p14="http://schemas.microsoft.com/office/powerpoint/2010/main" val="1714363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66715" y="618186"/>
            <a:ext cx="4481276" cy="4456089"/>
          </a:xfrm>
          <a:prstGeom prst="rect">
            <a:avLst/>
          </a:prstGeom>
        </p:spPr>
      </p:pic>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9" name="Picture 8"/>
          <p:cNvPicPr>
            <a:picLocks noChangeAspect="1"/>
          </p:cNvPicPr>
          <p:nvPr/>
        </p:nvPicPr>
        <p:blipFill>
          <a:blip r:embed="rId3"/>
          <a:stretch>
            <a:fillRect/>
          </a:stretch>
        </p:blipFill>
        <p:spPr>
          <a:xfrm>
            <a:off x="327018" y="618186"/>
            <a:ext cx="6833636" cy="4456089"/>
          </a:xfrm>
          <a:prstGeom prst="rect">
            <a:avLst/>
          </a:prstGeom>
        </p:spPr>
      </p:pic>
    </p:spTree>
    <p:extLst>
      <p:ext uri="{BB962C8B-B14F-4D97-AF65-F5344CB8AC3E}">
        <p14:creationId xmlns:p14="http://schemas.microsoft.com/office/powerpoint/2010/main" val="1352376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288300" y="500450"/>
            <a:ext cx="7065538" cy="4831404"/>
          </a:xfrm>
          <a:prstGeom prst="rect">
            <a:avLst/>
          </a:prstGeom>
        </p:spPr>
      </p:pic>
      <p:pic>
        <p:nvPicPr>
          <p:cNvPr id="8" name="Picture 7"/>
          <p:cNvPicPr>
            <a:picLocks noChangeAspect="1"/>
          </p:cNvPicPr>
          <p:nvPr/>
        </p:nvPicPr>
        <p:blipFill>
          <a:blip r:embed="rId3"/>
          <a:stretch>
            <a:fillRect/>
          </a:stretch>
        </p:blipFill>
        <p:spPr>
          <a:xfrm>
            <a:off x="7456868" y="500450"/>
            <a:ext cx="4430332" cy="4831404"/>
          </a:xfrm>
          <a:prstGeom prst="rect">
            <a:avLst/>
          </a:prstGeom>
        </p:spPr>
      </p:pic>
    </p:spTree>
    <p:extLst>
      <p:ext uri="{BB962C8B-B14F-4D97-AF65-F5344CB8AC3E}">
        <p14:creationId xmlns:p14="http://schemas.microsoft.com/office/powerpoint/2010/main" val="1043344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302321" y="618186"/>
            <a:ext cx="4651427" cy="4666579"/>
          </a:xfrm>
          <a:prstGeom prst="rect">
            <a:avLst/>
          </a:prstGeom>
        </p:spPr>
      </p:pic>
      <p:pic>
        <p:nvPicPr>
          <p:cNvPr id="9" name="Picture 8"/>
          <p:cNvPicPr>
            <a:picLocks noChangeAspect="1"/>
          </p:cNvPicPr>
          <p:nvPr/>
        </p:nvPicPr>
        <p:blipFill>
          <a:blip r:embed="rId3"/>
          <a:stretch>
            <a:fillRect/>
          </a:stretch>
        </p:blipFill>
        <p:spPr>
          <a:xfrm>
            <a:off x="257577" y="651559"/>
            <a:ext cx="6928834" cy="4633206"/>
          </a:xfrm>
          <a:prstGeom prst="rect">
            <a:avLst/>
          </a:prstGeom>
        </p:spPr>
      </p:pic>
    </p:spTree>
    <p:extLst>
      <p:ext uri="{BB962C8B-B14F-4D97-AF65-F5344CB8AC3E}">
        <p14:creationId xmlns:p14="http://schemas.microsoft.com/office/powerpoint/2010/main" val="122372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5862" y="1385887"/>
            <a:ext cx="9820275" cy="4086225"/>
          </a:xfrm>
          <a:prstGeom prst="rect">
            <a:avLst/>
          </a:prstGeom>
        </p:spPr>
      </p:pic>
    </p:spTree>
    <p:extLst>
      <p:ext uri="{BB962C8B-B14F-4D97-AF65-F5344CB8AC3E}">
        <p14:creationId xmlns:p14="http://schemas.microsoft.com/office/powerpoint/2010/main" val="3655362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7315200" y="618186"/>
            <a:ext cx="4507606" cy="4374793"/>
          </a:xfrm>
          <a:prstGeom prst="rect">
            <a:avLst/>
          </a:prstGeom>
        </p:spPr>
      </p:pic>
      <p:pic>
        <p:nvPicPr>
          <p:cNvPr id="4" name="Picture 3"/>
          <p:cNvPicPr>
            <a:picLocks noChangeAspect="1"/>
          </p:cNvPicPr>
          <p:nvPr/>
        </p:nvPicPr>
        <p:blipFill>
          <a:blip r:embed="rId3"/>
          <a:stretch>
            <a:fillRect/>
          </a:stretch>
        </p:blipFill>
        <p:spPr>
          <a:xfrm>
            <a:off x="180304" y="460165"/>
            <a:ext cx="6954592" cy="4690833"/>
          </a:xfrm>
          <a:prstGeom prst="rect">
            <a:avLst/>
          </a:prstGeom>
        </p:spPr>
      </p:pic>
    </p:spTree>
    <p:extLst>
      <p:ext uri="{BB962C8B-B14F-4D97-AF65-F5344CB8AC3E}">
        <p14:creationId xmlns:p14="http://schemas.microsoft.com/office/powerpoint/2010/main" val="4174341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5" name="Picture 4"/>
          <p:cNvPicPr>
            <a:picLocks noChangeAspect="1"/>
          </p:cNvPicPr>
          <p:nvPr/>
        </p:nvPicPr>
        <p:blipFill>
          <a:blip r:embed="rId2"/>
          <a:stretch>
            <a:fillRect/>
          </a:stretch>
        </p:blipFill>
        <p:spPr>
          <a:xfrm>
            <a:off x="283336" y="618187"/>
            <a:ext cx="4507605" cy="4507606"/>
          </a:xfrm>
          <a:prstGeom prst="rect">
            <a:avLst/>
          </a:prstGeom>
        </p:spPr>
      </p:pic>
      <p:pic>
        <p:nvPicPr>
          <p:cNvPr id="9" name="Picture 8"/>
          <p:cNvPicPr>
            <a:picLocks noChangeAspect="1"/>
          </p:cNvPicPr>
          <p:nvPr/>
        </p:nvPicPr>
        <p:blipFill>
          <a:blip r:embed="rId3"/>
          <a:stretch>
            <a:fillRect/>
          </a:stretch>
        </p:blipFill>
        <p:spPr>
          <a:xfrm>
            <a:off x="4932608" y="503216"/>
            <a:ext cx="6962507" cy="4737547"/>
          </a:xfrm>
          <a:prstGeom prst="rect">
            <a:avLst/>
          </a:prstGeom>
        </p:spPr>
      </p:pic>
    </p:spTree>
    <p:extLst>
      <p:ext uri="{BB962C8B-B14F-4D97-AF65-F5344CB8AC3E}">
        <p14:creationId xmlns:p14="http://schemas.microsoft.com/office/powerpoint/2010/main" val="27185598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4" name="Picture 3"/>
          <p:cNvPicPr>
            <a:picLocks noChangeAspect="1"/>
          </p:cNvPicPr>
          <p:nvPr/>
        </p:nvPicPr>
        <p:blipFill>
          <a:blip r:embed="rId2"/>
          <a:stretch>
            <a:fillRect/>
          </a:stretch>
        </p:blipFill>
        <p:spPr>
          <a:xfrm>
            <a:off x="7147775" y="622208"/>
            <a:ext cx="4781550" cy="4503585"/>
          </a:xfrm>
          <a:prstGeom prst="rect">
            <a:avLst/>
          </a:prstGeom>
        </p:spPr>
      </p:pic>
      <p:pic>
        <p:nvPicPr>
          <p:cNvPr id="3" name="Picture 2"/>
          <p:cNvPicPr>
            <a:picLocks noChangeAspect="1"/>
          </p:cNvPicPr>
          <p:nvPr/>
        </p:nvPicPr>
        <p:blipFill>
          <a:blip r:embed="rId3"/>
          <a:stretch>
            <a:fillRect/>
          </a:stretch>
        </p:blipFill>
        <p:spPr>
          <a:xfrm>
            <a:off x="296214" y="451450"/>
            <a:ext cx="6697014" cy="4867525"/>
          </a:xfrm>
          <a:prstGeom prst="rect">
            <a:avLst/>
          </a:prstGeom>
        </p:spPr>
      </p:pic>
    </p:spTree>
    <p:extLst>
      <p:ext uri="{BB962C8B-B14F-4D97-AF65-F5344CB8AC3E}">
        <p14:creationId xmlns:p14="http://schemas.microsoft.com/office/powerpoint/2010/main" val="2755366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319490" y="622208"/>
            <a:ext cx="4097964" cy="4503585"/>
          </a:xfrm>
          <a:prstGeom prst="rect">
            <a:avLst/>
          </a:prstGeom>
        </p:spPr>
      </p:pic>
      <p:pic>
        <p:nvPicPr>
          <p:cNvPr id="10" name="Picture 9"/>
          <p:cNvPicPr>
            <a:picLocks noChangeAspect="1"/>
          </p:cNvPicPr>
          <p:nvPr/>
        </p:nvPicPr>
        <p:blipFill>
          <a:blip r:embed="rId3"/>
          <a:stretch>
            <a:fillRect/>
          </a:stretch>
        </p:blipFill>
        <p:spPr>
          <a:xfrm>
            <a:off x="4572000" y="622208"/>
            <a:ext cx="7439025" cy="4503585"/>
          </a:xfrm>
          <a:prstGeom prst="rect">
            <a:avLst/>
          </a:prstGeom>
        </p:spPr>
      </p:pic>
    </p:spTree>
    <p:extLst>
      <p:ext uri="{BB962C8B-B14F-4D97-AF65-F5344CB8AC3E}">
        <p14:creationId xmlns:p14="http://schemas.microsoft.com/office/powerpoint/2010/main" val="355600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212169" y="622208"/>
            <a:ext cx="4584879" cy="4503585"/>
          </a:xfrm>
          <a:prstGeom prst="rect">
            <a:avLst/>
          </a:prstGeom>
        </p:spPr>
      </p:pic>
      <p:pic>
        <p:nvPicPr>
          <p:cNvPr id="4" name="Picture 3"/>
          <p:cNvPicPr>
            <a:picLocks noChangeAspect="1"/>
          </p:cNvPicPr>
          <p:nvPr/>
        </p:nvPicPr>
        <p:blipFill>
          <a:blip r:embed="rId3"/>
          <a:stretch>
            <a:fillRect/>
          </a:stretch>
        </p:blipFill>
        <p:spPr>
          <a:xfrm>
            <a:off x="185585" y="622208"/>
            <a:ext cx="6756127" cy="4503585"/>
          </a:xfrm>
          <a:prstGeom prst="rect">
            <a:avLst/>
          </a:prstGeom>
        </p:spPr>
      </p:pic>
    </p:spTree>
    <p:extLst>
      <p:ext uri="{BB962C8B-B14F-4D97-AF65-F5344CB8AC3E}">
        <p14:creationId xmlns:p14="http://schemas.microsoft.com/office/powerpoint/2010/main" val="3824728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4" name="Picture 3"/>
          <p:cNvPicPr>
            <a:picLocks noChangeAspect="1"/>
          </p:cNvPicPr>
          <p:nvPr/>
        </p:nvPicPr>
        <p:blipFill>
          <a:blip r:embed="rId2"/>
          <a:stretch>
            <a:fillRect/>
          </a:stretch>
        </p:blipFill>
        <p:spPr>
          <a:xfrm>
            <a:off x="301312" y="334850"/>
            <a:ext cx="4605539" cy="5048519"/>
          </a:xfrm>
          <a:prstGeom prst="rect">
            <a:avLst/>
          </a:prstGeom>
        </p:spPr>
      </p:pic>
      <p:pic>
        <p:nvPicPr>
          <p:cNvPr id="10" name="Picture 9"/>
          <p:cNvPicPr>
            <a:picLocks noChangeAspect="1"/>
          </p:cNvPicPr>
          <p:nvPr/>
        </p:nvPicPr>
        <p:blipFill>
          <a:blip r:embed="rId3"/>
          <a:stretch>
            <a:fillRect/>
          </a:stretch>
        </p:blipFill>
        <p:spPr>
          <a:xfrm>
            <a:off x="5061397" y="334850"/>
            <a:ext cx="6859476" cy="5048519"/>
          </a:xfrm>
          <a:prstGeom prst="rect">
            <a:avLst/>
          </a:prstGeom>
        </p:spPr>
      </p:pic>
    </p:spTree>
    <p:extLst>
      <p:ext uri="{BB962C8B-B14F-4D97-AF65-F5344CB8AC3E}">
        <p14:creationId xmlns:p14="http://schemas.microsoft.com/office/powerpoint/2010/main" val="1721243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6" name="Picture 5"/>
          <p:cNvPicPr>
            <a:picLocks noChangeAspect="1"/>
          </p:cNvPicPr>
          <p:nvPr/>
        </p:nvPicPr>
        <p:blipFill>
          <a:blip r:embed="rId2"/>
          <a:stretch>
            <a:fillRect/>
          </a:stretch>
        </p:blipFill>
        <p:spPr>
          <a:xfrm>
            <a:off x="7392472" y="334851"/>
            <a:ext cx="4549731" cy="4748940"/>
          </a:xfrm>
          <a:prstGeom prst="rect">
            <a:avLst/>
          </a:prstGeom>
        </p:spPr>
      </p:pic>
      <p:pic>
        <p:nvPicPr>
          <p:cNvPr id="3" name="Picture 2"/>
          <p:cNvPicPr>
            <a:picLocks noChangeAspect="1"/>
          </p:cNvPicPr>
          <p:nvPr/>
        </p:nvPicPr>
        <p:blipFill>
          <a:blip r:embed="rId3"/>
          <a:stretch>
            <a:fillRect/>
          </a:stretch>
        </p:blipFill>
        <p:spPr>
          <a:xfrm>
            <a:off x="257577" y="334851"/>
            <a:ext cx="7031865" cy="4748940"/>
          </a:xfrm>
          <a:prstGeom prst="rect">
            <a:avLst/>
          </a:prstGeom>
        </p:spPr>
      </p:pic>
    </p:spTree>
    <p:extLst>
      <p:ext uri="{BB962C8B-B14F-4D97-AF65-F5344CB8AC3E}">
        <p14:creationId xmlns:p14="http://schemas.microsoft.com/office/powerpoint/2010/main" val="4240442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234100" y="425002"/>
            <a:ext cx="4312142" cy="4829577"/>
          </a:xfrm>
          <a:prstGeom prst="rect">
            <a:avLst/>
          </a:prstGeom>
        </p:spPr>
      </p:pic>
      <p:pic>
        <p:nvPicPr>
          <p:cNvPr id="10" name="Picture 9"/>
          <p:cNvPicPr>
            <a:picLocks noChangeAspect="1"/>
          </p:cNvPicPr>
          <p:nvPr/>
        </p:nvPicPr>
        <p:blipFill>
          <a:blip r:embed="rId3"/>
          <a:stretch>
            <a:fillRect/>
          </a:stretch>
        </p:blipFill>
        <p:spPr>
          <a:xfrm>
            <a:off x="4731175" y="394683"/>
            <a:ext cx="7048030" cy="4859896"/>
          </a:xfrm>
          <a:prstGeom prst="rect">
            <a:avLst/>
          </a:prstGeom>
        </p:spPr>
      </p:pic>
    </p:spTree>
    <p:extLst>
      <p:ext uri="{BB962C8B-B14F-4D97-AF65-F5344CB8AC3E}">
        <p14:creationId xmlns:p14="http://schemas.microsoft.com/office/powerpoint/2010/main" val="2991213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173532" y="447274"/>
            <a:ext cx="4665638" cy="4807305"/>
          </a:xfrm>
          <a:prstGeom prst="rect">
            <a:avLst/>
          </a:prstGeom>
        </p:spPr>
      </p:pic>
      <p:pic>
        <p:nvPicPr>
          <p:cNvPr id="4" name="Picture 3"/>
          <p:cNvPicPr>
            <a:picLocks noChangeAspect="1"/>
          </p:cNvPicPr>
          <p:nvPr/>
        </p:nvPicPr>
        <p:blipFill>
          <a:blip r:embed="rId3"/>
          <a:stretch>
            <a:fillRect/>
          </a:stretch>
        </p:blipFill>
        <p:spPr>
          <a:xfrm>
            <a:off x="271127" y="447275"/>
            <a:ext cx="6773617" cy="4825396"/>
          </a:xfrm>
          <a:prstGeom prst="rect">
            <a:avLst/>
          </a:prstGeom>
        </p:spPr>
      </p:pic>
    </p:spTree>
    <p:extLst>
      <p:ext uri="{BB962C8B-B14F-4D97-AF65-F5344CB8AC3E}">
        <p14:creationId xmlns:p14="http://schemas.microsoft.com/office/powerpoint/2010/main" val="1536228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4" name="Picture 3"/>
          <p:cNvPicPr>
            <a:picLocks noChangeAspect="1"/>
          </p:cNvPicPr>
          <p:nvPr/>
        </p:nvPicPr>
        <p:blipFill>
          <a:blip r:embed="rId2"/>
          <a:stretch>
            <a:fillRect/>
          </a:stretch>
        </p:blipFill>
        <p:spPr>
          <a:xfrm>
            <a:off x="391464" y="325997"/>
            <a:ext cx="4270688" cy="4785843"/>
          </a:xfrm>
          <a:prstGeom prst="rect">
            <a:avLst/>
          </a:prstGeom>
        </p:spPr>
      </p:pic>
      <p:pic>
        <p:nvPicPr>
          <p:cNvPr id="10" name="Picture 9"/>
          <p:cNvPicPr>
            <a:picLocks noChangeAspect="1"/>
          </p:cNvPicPr>
          <p:nvPr/>
        </p:nvPicPr>
        <p:blipFill>
          <a:blip r:embed="rId3"/>
          <a:stretch>
            <a:fillRect/>
          </a:stretch>
        </p:blipFill>
        <p:spPr>
          <a:xfrm>
            <a:off x="4958366" y="325997"/>
            <a:ext cx="6807960" cy="4849861"/>
          </a:xfrm>
          <a:prstGeom prst="rect">
            <a:avLst/>
          </a:prstGeom>
        </p:spPr>
      </p:pic>
    </p:spTree>
    <p:extLst>
      <p:ext uri="{BB962C8B-B14F-4D97-AF65-F5344CB8AC3E}">
        <p14:creationId xmlns:p14="http://schemas.microsoft.com/office/powerpoint/2010/main" val="262505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4214" y="450664"/>
            <a:ext cx="5142494" cy="4004956"/>
          </a:xfrm>
          <a:prstGeom prst="rect">
            <a:avLst/>
          </a:prstGeom>
        </p:spPr>
      </p:pic>
      <p:pic>
        <p:nvPicPr>
          <p:cNvPr id="5" name="Picture 4"/>
          <p:cNvPicPr>
            <a:picLocks noChangeAspect="1"/>
          </p:cNvPicPr>
          <p:nvPr/>
        </p:nvPicPr>
        <p:blipFill>
          <a:blip r:embed="rId3"/>
          <a:stretch>
            <a:fillRect/>
          </a:stretch>
        </p:blipFill>
        <p:spPr>
          <a:xfrm>
            <a:off x="5779261" y="450664"/>
            <a:ext cx="5618543" cy="4004956"/>
          </a:xfrm>
          <a:prstGeom prst="rect">
            <a:avLst/>
          </a:prstGeom>
        </p:spPr>
      </p:pic>
      <p:sp>
        <p:nvSpPr>
          <p:cNvPr id="6" name="Subtitle 2"/>
          <p:cNvSpPr txBox="1">
            <a:spLocks/>
          </p:cNvSpPr>
          <p:nvPr/>
        </p:nvSpPr>
        <p:spPr>
          <a:xfrm>
            <a:off x="1100051" y="4649273"/>
            <a:ext cx="10058400" cy="145531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smtClean="0">
                <a:latin typeface="Bookman Old Style" panose="02050604050505020204" pitchFamily="18" charset="0"/>
              </a:rPr>
              <a:t>Observation :</a:t>
            </a:r>
          </a:p>
          <a:p>
            <a:r>
              <a:rPr lang="en-US" sz="1600" dirty="0" smtClean="0">
                <a:latin typeface="Bookman Old Style" panose="02050604050505020204" pitchFamily="18" charset="0"/>
              </a:rPr>
              <a:t>As we can see 67.3 % respondent are of Female gender, may be male respondent are not getting suitable items for them in the online store, thus new item may be added for the male customer too.</a:t>
            </a:r>
          </a:p>
          <a:p>
            <a:r>
              <a:rPr lang="en-US" sz="1600" dirty="0" smtClean="0">
                <a:latin typeface="Bookman Old Style" panose="02050604050505020204" pitchFamily="18" charset="0"/>
              </a:rPr>
              <a:t>Need to work on it.</a:t>
            </a:r>
            <a:endParaRPr lang="en-US" sz="1600" dirty="0">
              <a:latin typeface="Bookman Old Style" panose="02050604050505020204" pitchFamily="18" charset="0"/>
            </a:endParaRPr>
          </a:p>
        </p:txBody>
      </p:sp>
    </p:spTree>
    <p:extLst>
      <p:ext uri="{BB962C8B-B14F-4D97-AF65-F5344CB8AC3E}">
        <p14:creationId xmlns:p14="http://schemas.microsoft.com/office/powerpoint/2010/main" val="368905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6" name="Picture 5"/>
          <p:cNvPicPr>
            <a:picLocks noChangeAspect="1"/>
          </p:cNvPicPr>
          <p:nvPr/>
        </p:nvPicPr>
        <p:blipFill>
          <a:blip r:embed="rId2"/>
          <a:stretch>
            <a:fillRect/>
          </a:stretch>
        </p:blipFill>
        <p:spPr>
          <a:xfrm>
            <a:off x="7315200" y="385734"/>
            <a:ext cx="4687909" cy="4785843"/>
          </a:xfrm>
          <a:prstGeom prst="rect">
            <a:avLst/>
          </a:prstGeom>
        </p:spPr>
      </p:pic>
      <p:pic>
        <p:nvPicPr>
          <p:cNvPr id="3" name="Picture 2"/>
          <p:cNvPicPr>
            <a:picLocks noChangeAspect="1"/>
          </p:cNvPicPr>
          <p:nvPr/>
        </p:nvPicPr>
        <p:blipFill>
          <a:blip r:embed="rId3"/>
          <a:stretch>
            <a:fillRect/>
          </a:stretch>
        </p:blipFill>
        <p:spPr>
          <a:xfrm>
            <a:off x="399244" y="385734"/>
            <a:ext cx="6709894" cy="4666368"/>
          </a:xfrm>
          <a:prstGeom prst="rect">
            <a:avLst/>
          </a:prstGeom>
        </p:spPr>
      </p:pic>
    </p:spTree>
    <p:extLst>
      <p:ext uri="{BB962C8B-B14F-4D97-AF65-F5344CB8AC3E}">
        <p14:creationId xmlns:p14="http://schemas.microsoft.com/office/powerpoint/2010/main" val="3299684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301313" y="342900"/>
            <a:ext cx="4309324" cy="4768940"/>
          </a:xfrm>
          <a:prstGeom prst="rect">
            <a:avLst/>
          </a:prstGeom>
        </p:spPr>
      </p:pic>
      <p:pic>
        <p:nvPicPr>
          <p:cNvPr id="10" name="Picture 9"/>
          <p:cNvPicPr>
            <a:picLocks noChangeAspect="1"/>
          </p:cNvPicPr>
          <p:nvPr/>
        </p:nvPicPr>
        <p:blipFill>
          <a:blip r:embed="rId3"/>
          <a:stretch>
            <a:fillRect/>
          </a:stretch>
        </p:blipFill>
        <p:spPr>
          <a:xfrm>
            <a:off x="4752304" y="342901"/>
            <a:ext cx="7078416" cy="4768940"/>
          </a:xfrm>
          <a:prstGeom prst="rect">
            <a:avLst/>
          </a:prstGeom>
        </p:spPr>
      </p:pic>
    </p:spTree>
    <p:extLst>
      <p:ext uri="{BB962C8B-B14F-4D97-AF65-F5344CB8AC3E}">
        <p14:creationId xmlns:p14="http://schemas.microsoft.com/office/powerpoint/2010/main" val="4016227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418231" y="342900"/>
            <a:ext cx="4420942" cy="4768940"/>
          </a:xfrm>
          <a:prstGeom prst="rect">
            <a:avLst/>
          </a:prstGeom>
        </p:spPr>
      </p:pic>
      <p:pic>
        <p:nvPicPr>
          <p:cNvPr id="4" name="Picture 3"/>
          <p:cNvPicPr>
            <a:picLocks noChangeAspect="1"/>
          </p:cNvPicPr>
          <p:nvPr/>
        </p:nvPicPr>
        <p:blipFill>
          <a:blip r:embed="rId3"/>
          <a:stretch>
            <a:fillRect/>
          </a:stretch>
        </p:blipFill>
        <p:spPr>
          <a:xfrm>
            <a:off x="270132" y="342900"/>
            <a:ext cx="7019310" cy="4917851"/>
          </a:xfrm>
          <a:prstGeom prst="rect">
            <a:avLst/>
          </a:prstGeom>
        </p:spPr>
      </p:pic>
    </p:spTree>
    <p:extLst>
      <p:ext uri="{BB962C8B-B14F-4D97-AF65-F5344CB8AC3E}">
        <p14:creationId xmlns:p14="http://schemas.microsoft.com/office/powerpoint/2010/main" val="2972179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4" name="Picture 3"/>
          <p:cNvPicPr>
            <a:picLocks noChangeAspect="1"/>
          </p:cNvPicPr>
          <p:nvPr/>
        </p:nvPicPr>
        <p:blipFill>
          <a:blip r:embed="rId2"/>
          <a:stretch>
            <a:fillRect/>
          </a:stretch>
        </p:blipFill>
        <p:spPr>
          <a:xfrm>
            <a:off x="352826" y="342900"/>
            <a:ext cx="3742656" cy="4873044"/>
          </a:xfrm>
          <a:prstGeom prst="rect">
            <a:avLst/>
          </a:prstGeom>
        </p:spPr>
      </p:pic>
      <p:pic>
        <p:nvPicPr>
          <p:cNvPr id="12" name="Picture 11"/>
          <p:cNvPicPr>
            <a:picLocks noChangeAspect="1"/>
          </p:cNvPicPr>
          <p:nvPr/>
        </p:nvPicPr>
        <p:blipFill>
          <a:blip r:embed="rId3"/>
          <a:stretch>
            <a:fillRect/>
          </a:stretch>
        </p:blipFill>
        <p:spPr>
          <a:xfrm>
            <a:off x="4275787" y="342900"/>
            <a:ext cx="7534476" cy="4988954"/>
          </a:xfrm>
          <a:prstGeom prst="rect">
            <a:avLst/>
          </a:prstGeom>
        </p:spPr>
      </p:pic>
    </p:spTree>
    <p:extLst>
      <p:ext uri="{BB962C8B-B14F-4D97-AF65-F5344CB8AC3E}">
        <p14:creationId xmlns:p14="http://schemas.microsoft.com/office/powerpoint/2010/main" val="3713720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6" name="Picture 5"/>
          <p:cNvPicPr>
            <a:picLocks noChangeAspect="1"/>
          </p:cNvPicPr>
          <p:nvPr/>
        </p:nvPicPr>
        <p:blipFill>
          <a:blip r:embed="rId2"/>
          <a:stretch>
            <a:fillRect/>
          </a:stretch>
        </p:blipFill>
        <p:spPr>
          <a:xfrm>
            <a:off x="7624293" y="342901"/>
            <a:ext cx="4292152" cy="4873044"/>
          </a:xfrm>
          <a:prstGeom prst="rect">
            <a:avLst/>
          </a:prstGeom>
        </p:spPr>
      </p:pic>
      <p:pic>
        <p:nvPicPr>
          <p:cNvPr id="3" name="Picture 2"/>
          <p:cNvPicPr>
            <a:picLocks noChangeAspect="1"/>
          </p:cNvPicPr>
          <p:nvPr/>
        </p:nvPicPr>
        <p:blipFill>
          <a:blip r:embed="rId3"/>
          <a:stretch>
            <a:fillRect/>
          </a:stretch>
        </p:blipFill>
        <p:spPr>
          <a:xfrm>
            <a:off x="270456" y="307822"/>
            <a:ext cx="7147775" cy="4908124"/>
          </a:xfrm>
          <a:prstGeom prst="rect">
            <a:avLst/>
          </a:prstGeom>
        </p:spPr>
      </p:pic>
    </p:spTree>
    <p:extLst>
      <p:ext uri="{BB962C8B-B14F-4D97-AF65-F5344CB8AC3E}">
        <p14:creationId xmlns:p14="http://schemas.microsoft.com/office/powerpoint/2010/main" val="3440879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365704" y="351754"/>
            <a:ext cx="4425237" cy="4864192"/>
          </a:xfrm>
          <a:prstGeom prst="rect">
            <a:avLst/>
          </a:prstGeom>
        </p:spPr>
      </p:pic>
      <p:pic>
        <p:nvPicPr>
          <p:cNvPr id="10" name="Picture 9"/>
          <p:cNvPicPr>
            <a:picLocks noChangeAspect="1"/>
          </p:cNvPicPr>
          <p:nvPr/>
        </p:nvPicPr>
        <p:blipFill>
          <a:blip r:embed="rId3"/>
          <a:stretch>
            <a:fillRect/>
          </a:stretch>
        </p:blipFill>
        <p:spPr>
          <a:xfrm>
            <a:off x="4919729" y="310971"/>
            <a:ext cx="7026901" cy="4904976"/>
          </a:xfrm>
          <a:prstGeom prst="rect">
            <a:avLst/>
          </a:prstGeom>
        </p:spPr>
      </p:pic>
    </p:spTree>
    <p:extLst>
      <p:ext uri="{BB962C8B-B14F-4D97-AF65-F5344CB8AC3E}">
        <p14:creationId xmlns:p14="http://schemas.microsoft.com/office/powerpoint/2010/main" val="997965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8" name="Picture 7"/>
          <p:cNvPicPr>
            <a:picLocks noChangeAspect="1"/>
          </p:cNvPicPr>
          <p:nvPr/>
        </p:nvPicPr>
        <p:blipFill>
          <a:blip r:embed="rId2"/>
          <a:stretch>
            <a:fillRect/>
          </a:stretch>
        </p:blipFill>
        <p:spPr>
          <a:xfrm>
            <a:off x="7585656" y="351754"/>
            <a:ext cx="4330789" cy="4864192"/>
          </a:xfrm>
          <a:prstGeom prst="rect">
            <a:avLst/>
          </a:prstGeom>
        </p:spPr>
      </p:pic>
      <p:pic>
        <p:nvPicPr>
          <p:cNvPr id="4" name="Picture 3"/>
          <p:cNvPicPr>
            <a:picLocks noChangeAspect="1"/>
          </p:cNvPicPr>
          <p:nvPr/>
        </p:nvPicPr>
        <p:blipFill>
          <a:blip r:embed="rId3"/>
          <a:stretch>
            <a:fillRect/>
          </a:stretch>
        </p:blipFill>
        <p:spPr>
          <a:xfrm>
            <a:off x="311723" y="349610"/>
            <a:ext cx="7106508" cy="4866336"/>
          </a:xfrm>
          <a:prstGeom prst="rect">
            <a:avLst/>
          </a:prstGeom>
        </p:spPr>
      </p:pic>
    </p:spTree>
    <p:extLst>
      <p:ext uri="{BB962C8B-B14F-4D97-AF65-F5344CB8AC3E}">
        <p14:creationId xmlns:p14="http://schemas.microsoft.com/office/powerpoint/2010/main" val="471589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4" name="Picture 3"/>
          <p:cNvPicPr>
            <a:picLocks noChangeAspect="1"/>
          </p:cNvPicPr>
          <p:nvPr/>
        </p:nvPicPr>
        <p:blipFill>
          <a:blip r:embed="rId2"/>
          <a:stretch>
            <a:fillRect/>
          </a:stretch>
        </p:blipFill>
        <p:spPr>
          <a:xfrm>
            <a:off x="260396" y="342900"/>
            <a:ext cx="3899480" cy="4873046"/>
          </a:xfrm>
          <a:prstGeom prst="rect">
            <a:avLst/>
          </a:prstGeom>
        </p:spPr>
      </p:pic>
      <p:pic>
        <p:nvPicPr>
          <p:cNvPr id="10" name="Picture 9"/>
          <p:cNvPicPr>
            <a:picLocks noChangeAspect="1"/>
          </p:cNvPicPr>
          <p:nvPr/>
        </p:nvPicPr>
        <p:blipFill>
          <a:blip r:embed="rId3"/>
          <a:stretch>
            <a:fillRect/>
          </a:stretch>
        </p:blipFill>
        <p:spPr>
          <a:xfrm>
            <a:off x="4315125" y="342901"/>
            <a:ext cx="7554232" cy="4873046"/>
          </a:xfrm>
          <a:prstGeom prst="rect">
            <a:avLst/>
          </a:prstGeom>
        </p:spPr>
      </p:pic>
    </p:spTree>
    <p:extLst>
      <p:ext uri="{BB962C8B-B14F-4D97-AF65-F5344CB8AC3E}">
        <p14:creationId xmlns:p14="http://schemas.microsoft.com/office/powerpoint/2010/main" val="2640023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6" name="Picture 5"/>
          <p:cNvPicPr>
            <a:picLocks noChangeAspect="1"/>
          </p:cNvPicPr>
          <p:nvPr/>
        </p:nvPicPr>
        <p:blipFill>
          <a:blip r:embed="rId2"/>
          <a:stretch>
            <a:fillRect/>
          </a:stretch>
        </p:blipFill>
        <p:spPr>
          <a:xfrm>
            <a:off x="7727324" y="342900"/>
            <a:ext cx="4227758" cy="4873046"/>
          </a:xfrm>
          <a:prstGeom prst="rect">
            <a:avLst/>
          </a:prstGeom>
        </p:spPr>
      </p:pic>
      <p:pic>
        <p:nvPicPr>
          <p:cNvPr id="3" name="Picture 2"/>
          <p:cNvPicPr>
            <a:picLocks noChangeAspect="1"/>
          </p:cNvPicPr>
          <p:nvPr/>
        </p:nvPicPr>
        <p:blipFill>
          <a:blip r:embed="rId3"/>
          <a:stretch>
            <a:fillRect/>
          </a:stretch>
        </p:blipFill>
        <p:spPr>
          <a:xfrm>
            <a:off x="218941" y="342900"/>
            <a:ext cx="7302321" cy="4873046"/>
          </a:xfrm>
          <a:prstGeom prst="rect">
            <a:avLst/>
          </a:prstGeom>
        </p:spPr>
      </p:pic>
    </p:spTree>
    <p:extLst>
      <p:ext uri="{BB962C8B-B14F-4D97-AF65-F5344CB8AC3E}">
        <p14:creationId xmlns:p14="http://schemas.microsoft.com/office/powerpoint/2010/main" val="3169380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21217" y="5576551"/>
            <a:ext cx="10921284" cy="5280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smtClean="0">
                <a:latin typeface="Bookman Old Style" panose="02050604050505020204" pitchFamily="18" charset="0"/>
              </a:rPr>
              <a:t>Website feedback for online shopping</a:t>
            </a:r>
          </a:p>
        </p:txBody>
      </p:sp>
      <p:pic>
        <p:nvPicPr>
          <p:cNvPr id="3" name="Picture 2"/>
          <p:cNvPicPr>
            <a:picLocks noChangeAspect="1"/>
          </p:cNvPicPr>
          <p:nvPr/>
        </p:nvPicPr>
        <p:blipFill>
          <a:blip r:embed="rId2"/>
          <a:stretch>
            <a:fillRect/>
          </a:stretch>
        </p:blipFill>
        <p:spPr>
          <a:xfrm>
            <a:off x="365775" y="278506"/>
            <a:ext cx="4051680" cy="5091985"/>
          </a:xfrm>
          <a:prstGeom prst="rect">
            <a:avLst/>
          </a:prstGeom>
        </p:spPr>
      </p:pic>
      <p:pic>
        <p:nvPicPr>
          <p:cNvPr id="10" name="Picture 9"/>
          <p:cNvPicPr>
            <a:picLocks noChangeAspect="1"/>
          </p:cNvPicPr>
          <p:nvPr/>
        </p:nvPicPr>
        <p:blipFill>
          <a:blip r:embed="rId3"/>
          <a:stretch>
            <a:fillRect/>
          </a:stretch>
        </p:blipFill>
        <p:spPr>
          <a:xfrm>
            <a:off x="4542709" y="233699"/>
            <a:ext cx="7318733" cy="5136792"/>
          </a:xfrm>
          <a:prstGeom prst="rect">
            <a:avLst/>
          </a:prstGeom>
        </p:spPr>
      </p:pic>
    </p:spTree>
    <p:extLst>
      <p:ext uri="{BB962C8B-B14F-4D97-AF65-F5344CB8AC3E}">
        <p14:creationId xmlns:p14="http://schemas.microsoft.com/office/powerpoint/2010/main" val="2660936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1051</TotalTime>
  <Words>1600</Words>
  <Application>Microsoft Office PowerPoint</Application>
  <PresentationFormat>Widescreen</PresentationFormat>
  <Paragraphs>139</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Bookman Old Style</vt:lpstr>
      <vt:lpstr>Calibri</vt:lpstr>
      <vt:lpstr>Century Gothic</vt:lpstr>
      <vt:lpstr>Wingdings</vt:lpstr>
      <vt:lpstr>Wingdings 3</vt:lpstr>
      <vt:lpstr>Ion</vt:lpstr>
      <vt:lpstr> Customer Retention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–different services survey with different -different age group people graph created in the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101</cp:revision>
  <dcterms:created xsi:type="dcterms:W3CDTF">2021-11-27T05:16:47Z</dcterms:created>
  <dcterms:modified xsi:type="dcterms:W3CDTF">2021-11-28T03:45:40Z</dcterms:modified>
</cp:coreProperties>
</file>